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3"/>
    <p:sldMasterId id="2147483716" r:id="rId4"/>
  </p:sldMasterIdLst>
  <p:notesMasterIdLst>
    <p:notesMasterId r:id="rId21"/>
  </p:notesMasterIdLst>
  <p:handoutMasterIdLst>
    <p:handoutMasterId r:id="rId22"/>
  </p:handoutMasterIdLst>
  <p:sldIdLst>
    <p:sldId id="261" r:id="rId5"/>
    <p:sldId id="277"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Lst>
  <p:sldSz cx="12192000" cy="6858000"/>
  <p:notesSz cx="6858000" cy="9144000"/>
  <p:embeddedFontLst>
    <p:embeddedFont>
      <p:font typeface="Clario" panose="020B0503030300000000" pitchFamily="34" charset="0"/>
      <p:regular r:id="rId23"/>
      <p:bold r:id="rId24"/>
      <p:italic r:id="rId25"/>
      <p:boldItalic r:id="rId26"/>
    </p:embeddedFont>
    <p:embeddedFont>
      <p:font typeface="Clario Air" panose="020B0203030300000000" pitchFamily="34" charset="0"/>
      <p:regular r:id="rId27"/>
      <p:italic r:id="rId28"/>
    </p:embeddedFont>
    <p:embeddedFont>
      <p:font typeface="Clario Black" panose="020B0A03030300000000" pitchFamily="34" charset="0"/>
      <p:bold r:id="rId29"/>
      <p:italic r:id="rId30"/>
      <p:boldItalic r:id="rId31"/>
    </p:embeddedFont>
    <p:embeddedFont>
      <p:font typeface="Clario Light" panose="020B0403030300000000" pitchFamily="34" charset="0"/>
      <p:regular r:id="rId32"/>
      <p:italic r:id="rId33"/>
    </p:embeddedFont>
    <p:embeddedFont>
      <p:font typeface="Clario Medium" panose="020B0603030300000000" pitchFamily="34" charset="0"/>
      <p:regular r:id="rId34"/>
      <p:italic r:id="rId35"/>
    </p:embeddedFont>
    <p:embeddedFont>
      <p:font typeface="Clario Thin" panose="020B0303030300000000" pitchFamily="34" charset="0"/>
      <p:regular r:id="rId36"/>
      <p: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F5BAD4A5-B43C-4B12-B349-5B299E6D895B}">
          <p14:sldIdLst>
            <p14:sldId id="261"/>
            <p14:sldId id="277"/>
            <p14:sldId id="324"/>
            <p14:sldId id="325"/>
            <p14:sldId id="326"/>
            <p14:sldId id="327"/>
            <p14:sldId id="328"/>
            <p14:sldId id="329"/>
            <p14:sldId id="330"/>
            <p14:sldId id="331"/>
            <p14:sldId id="332"/>
            <p14:sldId id="333"/>
            <p14:sldId id="334"/>
            <p14:sldId id="335"/>
            <p14:sldId id="336"/>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74" d="100"/>
          <a:sy n="74" d="100"/>
        </p:scale>
        <p:origin x="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[Charts.xlsx]Sheet1!$B$1</c:f>
              <c:strCache>
                <c:ptCount val="1"/>
                <c:pt idx="0">
                  <c:v>Total Number of Ads</c:v>
                </c:pt>
              </c:strCache>
            </c:strRef>
          </c:tx>
          <c:spPr>
            <a:solidFill>
              <a:schemeClr val="accent2">
                <a:shade val="76000"/>
              </a:schemeClr>
            </a:solidFill>
            <a:ln>
              <a:solidFill>
                <a:schemeClr val="tx1"/>
              </a:solidFill>
            </a:ln>
            <a:effectLst/>
          </c:spPr>
          <c:invertIfNegative val="0"/>
          <c:dLbls>
            <c:dLbl>
              <c:idx val="0"/>
              <c:layout>
                <c:manualLayout>
                  <c:x val="0"/>
                  <c:y val="-8.7074822469349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C5-4243-A138-47B211A7181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[Charts.xlsx]Sheet1!$A$2:$A$6</c:f>
              <c:strCache>
                <c:ptCount val="5"/>
                <c:pt idx="0">
                  <c:v>Dallas</c:v>
                </c:pt>
                <c:pt idx="1">
                  <c:v>Houston</c:v>
                </c:pt>
                <c:pt idx="2">
                  <c:v>Austin</c:v>
                </c:pt>
                <c:pt idx="3">
                  <c:v>San Antonio</c:v>
                </c:pt>
                <c:pt idx="4">
                  <c:v>Permian Basin</c:v>
                </c:pt>
              </c:strCache>
            </c:strRef>
          </c:cat>
          <c:val>
            <c:numRef>
              <c:f>[Charts.xlsx]Sheet1!$B$2:$B$6</c:f>
              <c:numCache>
                <c:formatCode>#,##0</c:formatCode>
                <c:ptCount val="5"/>
                <c:pt idx="0">
                  <c:v>290032</c:v>
                </c:pt>
                <c:pt idx="1">
                  <c:v>277463</c:v>
                </c:pt>
                <c:pt idx="2">
                  <c:v>133813</c:v>
                </c:pt>
                <c:pt idx="3">
                  <c:v>119655</c:v>
                </c:pt>
                <c:pt idx="4">
                  <c:v>110028</c:v>
                </c:pt>
              </c:numCache>
            </c:numRef>
          </c:val>
          <c:extLst>
            <c:ext xmlns:c16="http://schemas.microsoft.com/office/drawing/2014/chart" uri="{C3380CC4-5D6E-409C-BE32-E72D297353CC}">
              <c16:uniqueId val="{00000001-3DC5-4243-A138-47B211A7181D}"/>
            </c:ext>
          </c:extLst>
        </c:ser>
        <c:ser>
          <c:idx val="1"/>
          <c:order val="1"/>
          <c:tx>
            <c:strRef>
              <c:f>[Charts.xlsx]Sheet1!$C$1</c:f>
              <c:strCache>
                <c:ptCount val="1"/>
                <c:pt idx="0">
                  <c:v>Total Unique Ads</c:v>
                </c:pt>
              </c:strCache>
            </c:strRef>
          </c:tx>
          <c:spPr>
            <a:solidFill>
              <a:srgbClr val="FBEEC9">
                <a:lumMod val="75000"/>
              </a:srgbClr>
            </a:solidFill>
            <a:ln>
              <a:solidFill>
                <a:schemeClr val="tx1"/>
              </a:solidFill>
            </a:ln>
            <a:effectLst/>
          </c:spPr>
          <c:invertIfNegative val="0"/>
          <c:dLbls>
            <c:dLbl>
              <c:idx val="0"/>
              <c:layout>
                <c:manualLayout>
                  <c:x val="5.4477357848144118E-3"/>
                  <c:y val="-3.99088326015453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C5-4243-A138-47B211A7181D}"/>
                </c:ext>
              </c:extLst>
            </c:dLbl>
            <c:dLbl>
              <c:idx val="1"/>
              <c:layout>
                <c:manualLayout>
                  <c:x val="4.0858018386108275E-3"/>
                  <c:y val="-3.99088326015453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C5-4243-A138-47B211A7181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[Charts.xlsx]Sheet1!$A$2:$A$6</c:f>
              <c:strCache>
                <c:ptCount val="5"/>
                <c:pt idx="0">
                  <c:v>Dallas</c:v>
                </c:pt>
                <c:pt idx="1">
                  <c:v>Houston</c:v>
                </c:pt>
                <c:pt idx="2">
                  <c:v>Austin</c:v>
                </c:pt>
                <c:pt idx="3">
                  <c:v>San Antonio</c:v>
                </c:pt>
                <c:pt idx="4">
                  <c:v>Permian Basin</c:v>
                </c:pt>
              </c:strCache>
            </c:strRef>
          </c:cat>
          <c:val>
            <c:numRef>
              <c:f>[Charts.xlsx]Sheet1!$C$2:$C$6</c:f>
              <c:numCache>
                <c:formatCode>#,##0</c:formatCode>
                <c:ptCount val="5"/>
                <c:pt idx="0">
                  <c:v>212679</c:v>
                </c:pt>
                <c:pt idx="1">
                  <c:v>202352</c:v>
                </c:pt>
                <c:pt idx="2">
                  <c:v>99800</c:v>
                </c:pt>
                <c:pt idx="3">
                  <c:v>92768</c:v>
                </c:pt>
                <c:pt idx="4">
                  <c:v>59950</c:v>
                </c:pt>
              </c:numCache>
            </c:numRef>
          </c:val>
          <c:extLst>
            <c:ext xmlns:c16="http://schemas.microsoft.com/office/drawing/2014/chart" uri="{C3380CC4-5D6E-409C-BE32-E72D297353CC}">
              <c16:uniqueId val="{00000004-3DC5-4243-A138-47B211A7181D}"/>
            </c:ext>
          </c:extLst>
        </c:ser>
        <c:dLbls>
          <c:dLblPos val="outEnd"/>
          <c:showLegendKey val="0"/>
          <c:showVal val="1"/>
          <c:showCatName val="0"/>
          <c:showSerName val="0"/>
          <c:showPercent val="0"/>
          <c:showBubbleSize val="0"/>
        </c:dLbls>
        <c:gapWidth val="219"/>
        <c:overlap val="-27"/>
        <c:axId val="1989762128"/>
        <c:axId val="1989774096"/>
      </c:barChart>
      <c:catAx>
        <c:axId val="198976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989774096"/>
        <c:crosses val="autoZero"/>
        <c:auto val="1"/>
        <c:lblAlgn val="ctr"/>
        <c:lblOffset val="100"/>
        <c:noMultiLvlLbl val="0"/>
      </c:catAx>
      <c:valAx>
        <c:axId val="1989774096"/>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989762128"/>
        <c:crosses val="autoZero"/>
        <c:crossBetween val="between"/>
      </c:valAx>
      <c:spPr>
        <a:solidFill>
          <a:schemeClr val="bg1">
            <a:lumMod val="85000"/>
          </a:schemeClr>
        </a:solid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72520-44ED-AF00-91F4-BCD5FCD9B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28F3FD-942D-DE2A-4EC2-A7C99B578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418FDC-08D8-451E-948C-290C579D42F6}" type="datetimeFigureOut">
              <a:rPr lang="en-US" smtClean="0"/>
              <a:t>11/11/2024</a:t>
            </a:fld>
            <a:endParaRPr lang="en-US"/>
          </a:p>
        </p:txBody>
      </p:sp>
      <p:sp>
        <p:nvSpPr>
          <p:cNvPr id="4" name="Footer Placeholder 3">
            <a:extLst>
              <a:ext uri="{FF2B5EF4-FFF2-40B4-BE49-F238E27FC236}">
                <a16:creationId xmlns:a16="http://schemas.microsoft.com/office/drawing/2014/main" id="{035D40CF-83B1-975C-874B-7AEC1D8344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B23C44-2DD4-0D7D-ACAA-FD8B74206E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CBCF6-95D0-4825-AA21-E48A59462649}" type="slidenum">
              <a:rPr lang="en-US" smtClean="0"/>
              <a:t>‹#›</a:t>
            </a:fld>
            <a:endParaRPr lang="en-US"/>
          </a:p>
        </p:txBody>
      </p:sp>
    </p:spTree>
    <p:extLst>
      <p:ext uri="{BB962C8B-B14F-4D97-AF65-F5344CB8AC3E}">
        <p14:creationId xmlns:p14="http://schemas.microsoft.com/office/powerpoint/2010/main" val="144709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B9401-B6F7-0D40-8CCD-5465CCE2B952}"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A0B42-299A-9341-97CF-DCDF12CC14DD}" type="slidenum">
              <a:rPr lang="en-US" smtClean="0"/>
              <a:t>‹#›</a:t>
            </a:fld>
            <a:endParaRPr lang="en-US"/>
          </a:p>
        </p:txBody>
      </p:sp>
    </p:spTree>
    <p:extLst>
      <p:ext uri="{BB962C8B-B14F-4D97-AF65-F5344CB8AC3E}">
        <p14:creationId xmlns:p14="http://schemas.microsoft.com/office/powerpoint/2010/main" val="124539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blank">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50568FEB-6B72-0B1C-92F4-5E7DABA342DE}"/>
              </a:ext>
              <a:ext uri="{C183D7F6-B498-43B3-948B-1728B52AA6E4}">
                <adec:decorative xmlns:adec="http://schemas.microsoft.com/office/drawing/2017/decorative" val="1"/>
              </a:ext>
            </a:extLst>
          </p:cNvPr>
          <p:cNvSpPr>
            <a:spLocks noGrp="1"/>
          </p:cNvSpPr>
          <p:nvPr>
            <p:ph type="pic" sz="quarter" idx="16" hasCustomPrompt="1"/>
          </p:nvPr>
        </p:nvSpPr>
        <p:spPr>
          <a:xfrm>
            <a:off x="457200" y="457199"/>
            <a:ext cx="11277600" cy="5597411"/>
          </a:xfrm>
          <a:custGeom>
            <a:avLst/>
            <a:gdLst>
              <a:gd name="connsiteX0" fmla="*/ 0 w 11734800"/>
              <a:gd name="connsiteY0" fmla="*/ 0 h 5504012"/>
              <a:gd name="connsiteX1" fmla="*/ 11734800 w 11734800"/>
              <a:gd name="connsiteY1" fmla="*/ 0 h 5504012"/>
              <a:gd name="connsiteX2" fmla="*/ 11734800 w 11734800"/>
              <a:gd name="connsiteY2" fmla="*/ 5504012 h 5504012"/>
              <a:gd name="connsiteX3" fmla="*/ 0 w 11734800"/>
              <a:gd name="connsiteY3" fmla="*/ 5504012 h 5504012"/>
              <a:gd name="connsiteX4" fmla="*/ 0 w 11734800"/>
              <a:gd name="connsiteY4" fmla="*/ 0 h 5504012"/>
              <a:gd name="connsiteX0" fmla="*/ 0 w 11734800"/>
              <a:gd name="connsiteY0" fmla="*/ 0 h 5504017"/>
              <a:gd name="connsiteX1" fmla="*/ 11734800 w 11734800"/>
              <a:gd name="connsiteY1" fmla="*/ 0 h 5504017"/>
              <a:gd name="connsiteX2" fmla="*/ 11734800 w 11734800"/>
              <a:gd name="connsiteY2" fmla="*/ 5504012 h 5504017"/>
              <a:gd name="connsiteX3" fmla="*/ 5138057 w 11734800"/>
              <a:gd name="connsiteY3" fmla="*/ 5063141 h 5504017"/>
              <a:gd name="connsiteX4" fmla="*/ 0 w 11734800"/>
              <a:gd name="connsiteY4" fmla="*/ 5504012 h 5504017"/>
              <a:gd name="connsiteX5" fmla="*/ 0 w 11734800"/>
              <a:gd name="connsiteY5" fmla="*/ 0 h 5504017"/>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0 w 11734800"/>
              <a:gd name="connsiteY4" fmla="*/ 55040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6176388"/>
              <a:gd name="connsiteX1" fmla="*/ 11734800 w 11734800"/>
              <a:gd name="connsiteY1" fmla="*/ 0 h 6176388"/>
              <a:gd name="connsiteX2" fmla="*/ 11734800 w 11734800"/>
              <a:gd name="connsiteY2" fmla="*/ 6176355 h 6176388"/>
              <a:gd name="connsiteX3" fmla="*/ 5094515 w 11734800"/>
              <a:gd name="connsiteY3" fmla="*/ 5520341 h 6176388"/>
              <a:gd name="connsiteX4" fmla="*/ 5083629 w 11734800"/>
              <a:gd name="connsiteY4" fmla="*/ 1955269 h 6176388"/>
              <a:gd name="connsiteX5" fmla="*/ 0 w 11734800"/>
              <a:gd name="connsiteY5" fmla="*/ 1960712 h 6176388"/>
              <a:gd name="connsiteX6" fmla="*/ 0 w 11734800"/>
              <a:gd name="connsiteY6" fmla="*/ 0 h 6176388"/>
              <a:gd name="connsiteX0" fmla="*/ 0 w 11734800"/>
              <a:gd name="connsiteY0" fmla="*/ 0 h 5807299"/>
              <a:gd name="connsiteX1" fmla="*/ 11734800 w 11734800"/>
              <a:gd name="connsiteY1" fmla="*/ 0 h 5807299"/>
              <a:gd name="connsiteX2" fmla="*/ 11721585 w 11734800"/>
              <a:gd name="connsiteY2" fmla="*/ 5807226 h 5807299"/>
              <a:gd name="connsiteX3" fmla="*/ 5094515 w 11734800"/>
              <a:gd name="connsiteY3" fmla="*/ 5520341 h 5807299"/>
              <a:gd name="connsiteX4" fmla="*/ 5083629 w 11734800"/>
              <a:gd name="connsiteY4" fmla="*/ 1955269 h 5807299"/>
              <a:gd name="connsiteX5" fmla="*/ 0 w 11734800"/>
              <a:gd name="connsiteY5" fmla="*/ 1960712 h 5807299"/>
              <a:gd name="connsiteX6" fmla="*/ 0 w 11734800"/>
              <a:gd name="connsiteY6" fmla="*/ 0 h 5807299"/>
              <a:gd name="connsiteX0" fmla="*/ 0 w 11734800"/>
              <a:gd name="connsiteY0" fmla="*/ 0 h 5810372"/>
              <a:gd name="connsiteX1" fmla="*/ 11734800 w 11734800"/>
              <a:gd name="connsiteY1" fmla="*/ 0 h 5810372"/>
              <a:gd name="connsiteX2" fmla="*/ 11721585 w 11734800"/>
              <a:gd name="connsiteY2" fmla="*/ 5807226 h 5810372"/>
              <a:gd name="connsiteX3" fmla="*/ 5081301 w 11734800"/>
              <a:gd name="connsiteY3" fmla="*/ 5810372 h 5810372"/>
              <a:gd name="connsiteX4" fmla="*/ 5083629 w 11734800"/>
              <a:gd name="connsiteY4" fmla="*/ 1955269 h 5810372"/>
              <a:gd name="connsiteX5" fmla="*/ 0 w 11734800"/>
              <a:gd name="connsiteY5" fmla="*/ 1960712 h 5810372"/>
              <a:gd name="connsiteX6" fmla="*/ 0 w 11734800"/>
              <a:gd name="connsiteY6" fmla="*/ 0 h 5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810372">
                <a:moveTo>
                  <a:pt x="0" y="0"/>
                </a:moveTo>
                <a:lnTo>
                  <a:pt x="11734800" y="0"/>
                </a:lnTo>
                <a:lnTo>
                  <a:pt x="11721585" y="5807226"/>
                </a:lnTo>
                <a:lnTo>
                  <a:pt x="5081301" y="5810372"/>
                </a:lnTo>
                <a:cubicBezTo>
                  <a:pt x="5077672" y="4636529"/>
                  <a:pt x="5087258" y="3129112"/>
                  <a:pt x="5083629" y="1955269"/>
                </a:cubicBezTo>
                <a:cubicBezTo>
                  <a:pt x="5145315" y="1967969"/>
                  <a:pt x="3629" y="1969784"/>
                  <a:pt x="0" y="1960712"/>
                </a:cubicBezTo>
                <a:lnTo>
                  <a:pt x="0" y="0"/>
                </a:lnTo>
                <a:close/>
              </a:path>
            </a:pathLst>
          </a:custGeom>
          <a:solidFill>
            <a:srgbClr val="F8EADD"/>
          </a:solidFill>
        </p:spPr>
        <p:txBody>
          <a:bodyPr/>
          <a:lstStyle>
            <a:lvl1pPr marL="0" indent="0">
              <a:buNone/>
              <a:defRPr sz="1600" b="0" i="0">
                <a:latin typeface="+mn-lt"/>
              </a:defRPr>
            </a:lvl1pPr>
          </a:lstStyle>
          <a:p>
            <a:r>
              <a:rPr lang="en-US"/>
              <a:t>Double click or select the thumbnail to insert your own photo.</a:t>
            </a:r>
          </a:p>
        </p:txBody>
      </p:sp>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16" name="Thomson Reuters Logo">
            <a:extLst>
              <a:ext uri="{FF2B5EF4-FFF2-40B4-BE49-F238E27FC236}">
                <a16:creationId xmlns:a16="http://schemas.microsoft.com/office/drawing/2014/main" id="{F7308CD9-B98A-C44D-E18C-99A34DCEFF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211517"/>
            <a:ext cx="1279525" cy="424171"/>
          </a:xfrm>
          <a:prstGeom prst="rect">
            <a:avLst/>
          </a:prstGeom>
        </p:spPr>
      </p:pic>
    </p:spTree>
    <p:extLst>
      <p:ext uri="{BB962C8B-B14F-4D97-AF65-F5344CB8AC3E}">
        <p14:creationId xmlns:p14="http://schemas.microsoft.com/office/powerpoint/2010/main" val="119774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4494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7594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0694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76691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8389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11365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96157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42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42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0340C-0AF0-971C-2F1C-26046A8FE0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grpSp>
        <p:nvGrpSpPr>
          <p:cNvPr id="4" name="Group 3">
            <a:extLst>
              <a:ext uri="{FF2B5EF4-FFF2-40B4-BE49-F238E27FC236}">
                <a16:creationId xmlns:a16="http://schemas.microsoft.com/office/drawing/2014/main" id="{9D6FD67E-E91F-607C-5155-95813D21BD02}"/>
              </a:ext>
            </a:extLst>
          </p:cNvPr>
          <p:cNvGrpSpPr/>
          <p:nvPr userDrawn="1"/>
        </p:nvGrpSpPr>
        <p:grpSpPr>
          <a:xfrm>
            <a:off x="0" y="6820206"/>
            <a:ext cx="12192000" cy="0"/>
            <a:chOff x="0" y="6820206"/>
            <a:chExt cx="12192000" cy="0"/>
          </a:xfrm>
        </p:grpSpPr>
        <p:cxnSp>
          <p:nvCxnSpPr>
            <p:cNvPr id="6" name="Straight Connector 5">
              <a:extLst>
                <a:ext uri="{FF2B5EF4-FFF2-40B4-BE49-F238E27FC236}">
                  <a16:creationId xmlns:a16="http://schemas.microsoft.com/office/drawing/2014/main" id="{DEE7FE4A-9B27-53AA-7B31-C90D350FD824}"/>
                </a:ext>
                <a:ext uri="{C183D7F6-B498-43B3-948B-1728B52AA6E4}">
                  <adec:decorative xmlns:adec="http://schemas.microsoft.com/office/drawing/2017/decorative" val="1"/>
                </a:ext>
              </a:extLst>
            </p:cNvPr>
            <p:cNvCxnSpPr>
              <a:cxnSpLocks/>
            </p:cNvCxnSpPr>
            <p:nvPr userDrawn="1"/>
          </p:nvCxnSpPr>
          <p:spPr>
            <a:xfrm>
              <a:off x="0" y="6820206"/>
              <a:ext cx="99695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E852C1-9E9C-989B-49B9-AA3821F87857}"/>
                </a:ext>
                <a:ext uri="{C183D7F6-B498-43B3-948B-1728B52AA6E4}">
                  <adec:decorative xmlns:adec="http://schemas.microsoft.com/office/drawing/2017/decorative" val="1"/>
                </a:ext>
              </a:extLst>
            </p:cNvPr>
            <p:cNvCxnSpPr>
              <a:cxnSpLocks/>
            </p:cNvCxnSpPr>
            <p:nvPr userDrawn="1"/>
          </p:nvCxnSpPr>
          <p:spPr>
            <a:xfrm>
              <a:off x="9969500" y="6820206"/>
              <a:ext cx="22225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81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cover_l.waypoi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105779-27CA-DDD0-7CCC-04E129676E96}"/>
              </a:ext>
            </a:extLst>
          </p:cNvPr>
          <p:cNvSpPr>
            <a:spLocks noGrp="1"/>
          </p:cNvSpPr>
          <p:nvPr>
            <p:ph type="body" sz="quarter" idx="15" hasCustomPrompt="1"/>
          </p:nvPr>
        </p:nvSpPr>
        <p:spPr>
          <a:xfrm>
            <a:off x="8702676" y="457200"/>
            <a:ext cx="3030537" cy="340611"/>
          </a:xfrm>
          <a:prstGeom prst="rect">
            <a:avLst/>
          </a:prstGeom>
        </p:spPr>
        <p:txBody>
          <a:bodyPr anchor="ctr"/>
          <a:lstStyle>
            <a:lvl1pPr marL="0" indent="0" algn="r">
              <a:buNone/>
              <a:defRPr sz="800" b="0" i="0">
                <a:latin typeface="+mn-lt"/>
              </a:defRPr>
            </a:lvl1pPr>
          </a:lstStyle>
          <a:p>
            <a:pPr lvl="0"/>
            <a:r>
              <a:rPr lang="en-US"/>
              <a:t>Confidentiality Status (if needed)</a:t>
            </a:r>
          </a:p>
        </p:txBody>
      </p:sp>
      <p:cxnSp>
        <p:nvCxnSpPr>
          <p:cNvPr id="3" name="Linear Waypoint">
            <a:extLst>
              <a:ext uri="{FF2B5EF4-FFF2-40B4-BE49-F238E27FC236}">
                <a16:creationId xmlns:a16="http://schemas.microsoft.com/office/drawing/2014/main" id="{B4D6A1E1-1968-A0A7-3CB2-F69E71F7D1BA}"/>
              </a:ext>
              <a:ext uri="{C183D7F6-B498-43B3-948B-1728B52AA6E4}">
                <adec:decorative xmlns:adec="http://schemas.microsoft.com/office/drawing/2017/decorative" val="1"/>
              </a:ext>
            </a:extLst>
          </p:cNvPr>
          <p:cNvCxnSpPr>
            <a:cxnSpLocks/>
          </p:cNvCxnSpPr>
          <p:nvPr userDrawn="1"/>
        </p:nvCxnSpPr>
        <p:spPr>
          <a:xfrm>
            <a:off x="3048000" y="973424"/>
            <a:ext cx="9144000" cy="0"/>
          </a:xfrm>
          <a:prstGeom prst="straightConnector1">
            <a:avLst/>
          </a:prstGeom>
          <a:ln w="63500">
            <a:solidFill>
              <a:schemeClr val="accent1"/>
            </a:solidFill>
            <a:headEnd type="oval" w="lg" len="lg"/>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Linear Waypoint 2">
            <a:extLst>
              <a:ext uri="{FF2B5EF4-FFF2-40B4-BE49-F238E27FC236}">
                <a16:creationId xmlns:a16="http://schemas.microsoft.com/office/drawing/2014/main" id="{06E60783-3AAC-25F3-D887-D0EF16DBB9E9}"/>
              </a:ext>
              <a:ext uri="{C183D7F6-B498-43B3-948B-1728B52AA6E4}">
                <adec:decorative xmlns:adec="http://schemas.microsoft.com/office/drawing/2017/decorative" val="1"/>
              </a:ext>
            </a:extLst>
          </p:cNvPr>
          <p:cNvCxnSpPr>
            <a:cxnSpLocks/>
          </p:cNvCxnSpPr>
          <p:nvPr userDrawn="1"/>
        </p:nvCxnSpPr>
        <p:spPr>
          <a:xfrm>
            <a:off x="0" y="2431004"/>
            <a:ext cx="9840686"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7" name="Title 7">
            <a:extLst>
              <a:ext uri="{FF2B5EF4-FFF2-40B4-BE49-F238E27FC236}">
                <a16:creationId xmlns:a16="http://schemas.microsoft.com/office/drawing/2014/main" id="{BBFBA7DF-2DE5-B069-088A-5E368A844F0D}"/>
              </a:ext>
            </a:extLst>
          </p:cNvPr>
          <p:cNvSpPr>
            <a:spLocks noGrp="1"/>
          </p:cNvSpPr>
          <p:nvPr>
            <p:ph type="title"/>
          </p:nvPr>
        </p:nvSpPr>
        <p:spPr>
          <a:xfrm>
            <a:off x="2784475" y="2986915"/>
            <a:ext cx="9305925" cy="720197"/>
          </a:xfrm>
          <a:prstGeom prst="rect">
            <a:avLst/>
          </a:prstGeom>
        </p:spPr>
        <p:txBody>
          <a:bodyPr wrap="square">
            <a:spAutoFit/>
          </a:bodyPr>
          <a:lstStyle>
            <a:lvl1pPr>
              <a:defRPr sz="5200">
                <a:solidFill>
                  <a:schemeClr val="accent2"/>
                </a:solidFill>
              </a:defRPr>
            </a:lvl1pPr>
          </a:lstStyle>
          <a:p>
            <a:r>
              <a:rPr lang="en-US" noProof="0"/>
              <a:t>Click to edit Master title style</a:t>
            </a:r>
          </a:p>
        </p:txBody>
      </p:sp>
      <p:sp>
        <p:nvSpPr>
          <p:cNvPr id="18" name="Text Placeholder 11">
            <a:extLst>
              <a:ext uri="{FF2B5EF4-FFF2-40B4-BE49-F238E27FC236}">
                <a16:creationId xmlns:a16="http://schemas.microsoft.com/office/drawing/2014/main" id="{BF446EF7-3351-5D45-7281-D424A0F1CF74}"/>
              </a:ext>
            </a:extLst>
          </p:cNvPr>
          <p:cNvSpPr>
            <a:spLocks noGrp="1"/>
          </p:cNvSpPr>
          <p:nvPr>
            <p:ph type="body" sz="quarter" idx="10" hasCustomPrompt="1"/>
          </p:nvPr>
        </p:nvSpPr>
        <p:spPr>
          <a:xfrm>
            <a:off x="2784475" y="3835593"/>
            <a:ext cx="5680723" cy="508012"/>
          </a:xfrm>
          <a:prstGeom prst="rect">
            <a:avLst/>
          </a:prstGeom>
        </p:spPr>
        <p:txBody>
          <a:bodyPr lIns="0" tIns="0" rIns="0" bIns="0"/>
          <a:lstStyle>
            <a:lvl1pPr marL="0" indent="0">
              <a:lnSpc>
                <a:spcPct val="120000"/>
              </a:lnSpc>
              <a:buNone/>
              <a:defRPr sz="18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6" name="Linear Waypoint 3">
            <a:extLst>
              <a:ext uri="{FF2B5EF4-FFF2-40B4-BE49-F238E27FC236}">
                <a16:creationId xmlns:a16="http://schemas.microsoft.com/office/drawing/2014/main" id="{84A77AD4-B3FE-A5A8-EDD9-CFB7B73029BE}"/>
              </a:ext>
              <a:ext uri="{C183D7F6-B498-43B3-948B-1728B52AA6E4}">
                <adec:decorative xmlns:adec="http://schemas.microsoft.com/office/drawing/2017/decorative" val="1"/>
              </a:ext>
            </a:extLst>
          </p:cNvPr>
          <p:cNvCxnSpPr>
            <a:cxnSpLocks/>
          </p:cNvCxnSpPr>
          <p:nvPr userDrawn="1"/>
        </p:nvCxnSpPr>
        <p:spPr>
          <a:xfrm>
            <a:off x="0" y="3888584"/>
            <a:ext cx="2177143"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Linear Waypoint 4">
            <a:extLst>
              <a:ext uri="{FF2B5EF4-FFF2-40B4-BE49-F238E27FC236}">
                <a16:creationId xmlns:a16="http://schemas.microsoft.com/office/drawing/2014/main" id="{B6B23F72-1F7A-E2F1-D94D-CDDB6EFA2C0D}"/>
              </a:ext>
              <a:ext uri="{C183D7F6-B498-43B3-948B-1728B52AA6E4}">
                <adec:decorative xmlns:adec="http://schemas.microsoft.com/office/drawing/2017/decorative" val="1"/>
              </a:ext>
            </a:extLst>
          </p:cNvPr>
          <p:cNvCxnSpPr>
            <a:cxnSpLocks/>
          </p:cNvCxnSpPr>
          <p:nvPr userDrawn="1"/>
        </p:nvCxnSpPr>
        <p:spPr>
          <a:xfrm>
            <a:off x="0" y="5346165"/>
            <a:ext cx="7837714"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AD70722-07B5-8F11-D065-962F3AF2DB80}"/>
              </a:ext>
            </a:extLst>
          </p:cNvPr>
          <p:cNvSpPr>
            <a:spLocks noGrp="1"/>
          </p:cNvSpPr>
          <p:nvPr>
            <p:ph type="body" sz="quarter" idx="16" hasCustomPrompt="1"/>
          </p:nvPr>
        </p:nvSpPr>
        <p:spPr>
          <a:xfrm>
            <a:off x="2790031" y="5618179"/>
            <a:ext cx="3030537" cy="340611"/>
          </a:xfrm>
          <a:prstGeom prst="rect">
            <a:avLst/>
          </a:prstGeom>
        </p:spPr>
        <p:txBody>
          <a:bodyPr/>
          <a:lstStyle>
            <a:lvl1pPr marL="0" indent="0">
              <a:buNone/>
              <a:defRPr sz="1400" b="0" i="0">
                <a:latin typeface="+mn-lt"/>
              </a:defRPr>
            </a:lvl1pPr>
          </a:lstStyle>
          <a:p>
            <a:pPr lvl="0"/>
            <a:r>
              <a:rPr lang="en-US"/>
              <a:t>Date here</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136195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98476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0502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bold_statement_gold">
    <p:bg>
      <p:bgPr>
        <a:solidFill>
          <a:srgbClr val="FCF2DA"/>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6037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bold_statement_amber">
    <p:bg>
      <p:bgPr>
        <a:solidFill>
          <a:srgbClr val="F8EAD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21509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bold_statement_sky">
    <p:bg>
      <p:bgPr>
        <a:solidFill>
          <a:srgbClr val="E3F1F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0836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bold_statement_teal">
    <p:bg>
      <p:bgPr>
        <a:solidFill>
          <a:srgbClr val="E3F3EE"/>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07913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bold_statement_lime">
    <p:bg>
      <p:bgPr>
        <a:solidFill>
          <a:srgbClr val="E1F4C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8608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16139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6125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01954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divider_gold">
    <p:bg>
      <p:bgPr>
        <a:solidFill>
          <a:srgbClr val="FCF2D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9AA5E3-5FAF-513D-8379-0A29838E61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 uri="{C183D7F6-B498-43B3-948B-1728B52AA6E4}">
                <adec:decorative xmlns:adec="http://schemas.microsoft.com/office/drawing/2017/decorative" val="0"/>
              </a:ext>
            </a:extLst>
          </p:cNvPr>
          <p:cNvSpPr>
            <a:spLocks noGrp="1"/>
          </p:cNvSpPr>
          <p:nvPr>
            <p:ph type="title" hasCustomPrompt="1"/>
          </p:nvPr>
        </p:nvSpPr>
        <p:spPr>
          <a:xfrm>
            <a:off x="3708400" y="2210205"/>
            <a:ext cx="4775200" cy="2437590"/>
          </a:xfrm>
          <a:prstGeom prst="rect">
            <a:avLst/>
          </a:prstGeom>
        </p:spPr>
        <p:txBody>
          <a:bodyPr wrap="square">
            <a:spAutoFit/>
          </a:bodyPr>
          <a:lstStyle>
            <a:lvl1pPr algn="ctr">
              <a:defRPr sz="8800">
                <a:solidFill>
                  <a:schemeClr val="accent2"/>
                </a:solidFill>
              </a:defRPr>
            </a:lvl1pPr>
          </a:lstStyle>
          <a:p>
            <a:r>
              <a:rPr lang="en-US" noProof="0" dirty="0"/>
              <a:t>Section divider</a:t>
            </a:r>
          </a:p>
        </p:txBody>
      </p:sp>
      <p:pic>
        <p:nvPicPr>
          <p:cNvPr id="4" name="Thomson Reuters Logo">
            <a:extLst>
              <a:ext uri="{FF2B5EF4-FFF2-40B4-BE49-F238E27FC236}">
                <a16:creationId xmlns:a16="http://schemas.microsoft.com/office/drawing/2014/main" id="{488CDC94-A620-4A7D-34EF-B277AE2E087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6239" y="6181229"/>
            <a:ext cx="1277938" cy="423644"/>
          </a:xfrm>
          <a:prstGeom prst="rect">
            <a:avLst/>
          </a:prstGeom>
        </p:spPr>
      </p:pic>
    </p:spTree>
    <p:extLst>
      <p:ext uri="{BB962C8B-B14F-4D97-AF65-F5344CB8AC3E}">
        <p14:creationId xmlns:p14="http://schemas.microsoft.com/office/powerpoint/2010/main" val="1815503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36383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423164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160873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B9D921-1141-7EBD-CF78-3EABA815C32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5A63397-1C6F-9A42-A515-9253095B9F03}"/>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TextBox 4">
            <a:extLst>
              <a:ext uri="{FF2B5EF4-FFF2-40B4-BE49-F238E27FC236}">
                <a16:creationId xmlns:a16="http://schemas.microsoft.com/office/drawing/2014/main" id="{E126C347-21F7-16EF-54B5-437B9D8466E3}"/>
              </a:ext>
            </a:extLst>
          </p:cNvPr>
          <p:cNvSpPr txBox="1"/>
          <p:nvPr userDrawn="1"/>
        </p:nvSpPr>
        <p:spPr>
          <a:xfrm>
            <a:off x="358342" y="197708"/>
            <a:ext cx="2842058" cy="707886"/>
          </a:xfrm>
          <a:prstGeom prst="rect">
            <a:avLst/>
          </a:prstGeom>
          <a:noFill/>
        </p:spPr>
        <p:txBody>
          <a:bodyPr wrap="square" rtlCol="0">
            <a:spAutoFit/>
          </a:bodyPr>
          <a:lstStyle/>
          <a:p>
            <a:r>
              <a:rPr lang="en-US" sz="1000" b="0" i="0" err="1">
                <a:latin typeface="Clario Air" panose="020B0203030300000000" pitchFamily="34" charset="0"/>
              </a:rPr>
              <a:t>Clario</a:t>
            </a:r>
            <a:r>
              <a:rPr lang="en-US" sz="1000" b="0" i="0">
                <a:latin typeface="Clario Air" panose="020B0203030300000000" pitchFamily="34" charset="0"/>
              </a:rPr>
              <a:t> Air</a:t>
            </a:r>
          </a:p>
          <a:p>
            <a:r>
              <a:rPr lang="en-US" sz="1000" b="0" i="0">
                <a:effectLst/>
                <a:latin typeface="Clario Air" panose="020B0203030300000000" pitchFamily="34" charset="0"/>
              </a:rPr>
              <a:t>ABCDEFGHIJKLMNOPQRSTUVWXYZ </a:t>
            </a:r>
          </a:p>
          <a:p>
            <a:r>
              <a:rPr lang="en-US" sz="1000" b="0" i="0" err="1">
                <a:effectLst/>
                <a:latin typeface="Clario Air" panose="020B0203030300000000" pitchFamily="34" charset="0"/>
              </a:rPr>
              <a:t>abcdefghijklmnopqrstuvwxyz</a:t>
            </a:r>
            <a:r>
              <a:rPr lang="en-US" sz="1000" b="0" i="0">
                <a:effectLst/>
                <a:latin typeface="Clario Air" panose="020B0203030300000000" pitchFamily="34" charset="0"/>
              </a:rPr>
              <a:t>  </a:t>
            </a:r>
          </a:p>
          <a:p>
            <a:r>
              <a:rPr lang="en-US" sz="1000" b="0" i="0">
                <a:effectLst/>
                <a:latin typeface="Clario Air" panose="020B0203030300000000" pitchFamily="34" charset="0"/>
              </a:rPr>
              <a:t>1234567890!@#$”%^&amp;*,;/{}[]()?!</a:t>
            </a:r>
            <a:endParaRPr lang="en-US" sz="1000" b="0" i="0">
              <a:latin typeface="Clario Air" panose="020B0203030300000000" pitchFamily="34" charset="0"/>
            </a:endParaRPr>
          </a:p>
        </p:txBody>
      </p:sp>
      <p:sp>
        <p:nvSpPr>
          <p:cNvPr id="6" name="TextBox 5">
            <a:extLst>
              <a:ext uri="{FF2B5EF4-FFF2-40B4-BE49-F238E27FC236}">
                <a16:creationId xmlns:a16="http://schemas.microsoft.com/office/drawing/2014/main" id="{DEA0A6F5-B221-F9BF-D48C-8D5D63E47DF0}"/>
              </a:ext>
            </a:extLst>
          </p:cNvPr>
          <p:cNvSpPr txBox="1"/>
          <p:nvPr userDrawn="1"/>
        </p:nvSpPr>
        <p:spPr>
          <a:xfrm>
            <a:off x="358342" y="1031499"/>
            <a:ext cx="2842058" cy="707886"/>
          </a:xfrm>
          <a:prstGeom prst="rect">
            <a:avLst/>
          </a:prstGeom>
          <a:noFill/>
        </p:spPr>
        <p:txBody>
          <a:bodyPr wrap="square" rtlCol="0">
            <a:spAutoFit/>
          </a:bodyPr>
          <a:lstStyle/>
          <a:p>
            <a:r>
              <a:rPr lang="en-US" sz="1000" b="0" i="0" err="1">
                <a:latin typeface="Clario Thin" panose="020B0303030300000000" pitchFamily="34" charset="0"/>
              </a:rPr>
              <a:t>Clario</a:t>
            </a:r>
            <a:r>
              <a:rPr lang="en-US" sz="1000" b="0" i="0">
                <a:latin typeface="Clario Thin" panose="020B0303030300000000" pitchFamily="34" charset="0"/>
              </a:rPr>
              <a:t> Thin</a:t>
            </a:r>
          </a:p>
          <a:p>
            <a:r>
              <a:rPr lang="en-US" sz="1000" b="0" i="0">
                <a:effectLst/>
                <a:latin typeface="Clario Thin" panose="020B0303030300000000" pitchFamily="34" charset="0"/>
              </a:rPr>
              <a:t>ABCDEFGHIJKLMNOPQRSTUVWXYZ </a:t>
            </a:r>
          </a:p>
          <a:p>
            <a:r>
              <a:rPr lang="en-US" sz="1000" b="0" i="0" err="1">
                <a:effectLst/>
                <a:latin typeface="Clario Thin" panose="020B0303030300000000" pitchFamily="34" charset="0"/>
              </a:rPr>
              <a:t>abcdefghijklmnopqrstuvwxyz</a:t>
            </a:r>
            <a:r>
              <a:rPr lang="en-US" sz="1000" b="0" i="0">
                <a:effectLst/>
                <a:latin typeface="Clario Thin" panose="020B0303030300000000" pitchFamily="34" charset="0"/>
              </a:rPr>
              <a:t>  </a:t>
            </a:r>
          </a:p>
          <a:p>
            <a:r>
              <a:rPr lang="en-US" sz="1000" b="0" i="0">
                <a:effectLst/>
                <a:latin typeface="Clario Thin" panose="020B0303030300000000" pitchFamily="34" charset="0"/>
              </a:rPr>
              <a:t>1234567890!@#$”%^&amp;*,;/{}[]()?!</a:t>
            </a:r>
            <a:endParaRPr lang="en-US" sz="1000" b="0" i="0">
              <a:latin typeface="Clario Thin" panose="020B0303030300000000" pitchFamily="34" charset="0"/>
            </a:endParaRPr>
          </a:p>
        </p:txBody>
      </p:sp>
      <p:sp>
        <p:nvSpPr>
          <p:cNvPr id="7" name="TextBox 6">
            <a:extLst>
              <a:ext uri="{FF2B5EF4-FFF2-40B4-BE49-F238E27FC236}">
                <a16:creationId xmlns:a16="http://schemas.microsoft.com/office/drawing/2014/main" id="{18ECC2C1-8A06-20A1-9667-5B9652212B24}"/>
              </a:ext>
            </a:extLst>
          </p:cNvPr>
          <p:cNvSpPr txBox="1"/>
          <p:nvPr userDrawn="1"/>
        </p:nvSpPr>
        <p:spPr>
          <a:xfrm>
            <a:off x="358342" y="1865290"/>
            <a:ext cx="2842058" cy="707886"/>
          </a:xfrm>
          <a:prstGeom prst="rect">
            <a:avLst/>
          </a:prstGeom>
          <a:noFill/>
        </p:spPr>
        <p:txBody>
          <a:bodyPr wrap="square" rtlCol="0">
            <a:spAutoFit/>
          </a:bodyPr>
          <a:lstStyle/>
          <a:p>
            <a:r>
              <a:rPr lang="en-US" sz="1000" b="0" i="0" err="1">
                <a:latin typeface="Clario Light" panose="020B0403030300000000" pitchFamily="34" charset="0"/>
              </a:rPr>
              <a:t>Clario</a:t>
            </a:r>
            <a:r>
              <a:rPr lang="en-US" sz="1000" b="0" i="0">
                <a:latin typeface="Clario Light" panose="020B0403030300000000" pitchFamily="34" charset="0"/>
              </a:rPr>
              <a:t> Light</a:t>
            </a:r>
          </a:p>
          <a:p>
            <a:r>
              <a:rPr lang="en-US" sz="1000" b="0" i="0">
                <a:effectLst/>
                <a:latin typeface="Clario Light" panose="020B0403030300000000" pitchFamily="34" charset="0"/>
              </a:rPr>
              <a:t>ABCDEFGHIJKLMNOPQRSTUVWXYZ </a:t>
            </a:r>
          </a:p>
          <a:p>
            <a:r>
              <a:rPr lang="en-US" sz="1000" b="0" i="0" err="1">
                <a:effectLst/>
                <a:latin typeface="Clario Light" panose="020B0403030300000000" pitchFamily="34" charset="0"/>
              </a:rPr>
              <a:t>abcdefghijklmnopqrstuvwxyz</a:t>
            </a:r>
            <a:r>
              <a:rPr lang="en-US" sz="1000" b="0" i="0">
                <a:effectLst/>
                <a:latin typeface="Clario Light" panose="020B0403030300000000" pitchFamily="34" charset="0"/>
              </a:rPr>
              <a:t>  </a:t>
            </a:r>
          </a:p>
          <a:p>
            <a:r>
              <a:rPr lang="en-US" sz="1000" b="0" i="0">
                <a:effectLst/>
                <a:latin typeface="Clario Light" panose="020B0403030300000000" pitchFamily="34" charset="0"/>
              </a:rPr>
              <a:t>1234567890!@#$”%^&amp;*,;/{}[]()?!</a:t>
            </a:r>
            <a:endParaRPr lang="en-US" sz="1000" b="0" i="0">
              <a:latin typeface="Clario Light" panose="020B0403030300000000" pitchFamily="34" charset="0"/>
            </a:endParaRPr>
          </a:p>
        </p:txBody>
      </p:sp>
      <p:sp>
        <p:nvSpPr>
          <p:cNvPr id="8" name="TextBox 7">
            <a:extLst>
              <a:ext uri="{FF2B5EF4-FFF2-40B4-BE49-F238E27FC236}">
                <a16:creationId xmlns:a16="http://schemas.microsoft.com/office/drawing/2014/main" id="{E6F7BBA5-ADC0-62D3-A017-CEA6E859BADF}"/>
              </a:ext>
            </a:extLst>
          </p:cNvPr>
          <p:cNvSpPr txBox="1"/>
          <p:nvPr userDrawn="1"/>
        </p:nvSpPr>
        <p:spPr>
          <a:xfrm>
            <a:off x="358342" y="2699081"/>
            <a:ext cx="2842058" cy="707886"/>
          </a:xfrm>
          <a:prstGeom prst="rect">
            <a:avLst/>
          </a:prstGeom>
          <a:noFill/>
        </p:spPr>
        <p:txBody>
          <a:bodyPr wrap="square" rtlCol="0">
            <a:spAutoFit/>
          </a:bodyPr>
          <a:lstStyle/>
          <a:p>
            <a:r>
              <a:rPr lang="en-US" sz="1000" err="1"/>
              <a:t>Clario</a:t>
            </a:r>
            <a:r>
              <a:rPr lang="en-US" sz="1000"/>
              <a:t> Regular</a:t>
            </a:r>
          </a:p>
          <a:p>
            <a:r>
              <a:rPr lang="en-US" sz="1000">
                <a:effectLst/>
              </a:rPr>
              <a:t>ABCDEFGHIJKLMNOPQRSTUVWXYZ </a:t>
            </a:r>
          </a:p>
          <a:p>
            <a:r>
              <a:rPr lang="en-US" sz="1000" err="1">
                <a:effectLst/>
              </a:rPr>
              <a:t>abcdefghijklmnopqrstuvwxyz</a:t>
            </a:r>
            <a:r>
              <a:rPr lang="en-US" sz="1000">
                <a:effectLst/>
              </a:rPr>
              <a:t>  </a:t>
            </a:r>
          </a:p>
          <a:p>
            <a:r>
              <a:rPr lang="en-US" sz="1000">
                <a:effectLst/>
              </a:rPr>
              <a:t>1234567890!@#$”%^&amp;*,;/{}[]()?!</a:t>
            </a:r>
            <a:endParaRPr lang="en-US" sz="1000"/>
          </a:p>
        </p:txBody>
      </p:sp>
      <p:sp>
        <p:nvSpPr>
          <p:cNvPr id="9" name="TextBox 8">
            <a:extLst>
              <a:ext uri="{FF2B5EF4-FFF2-40B4-BE49-F238E27FC236}">
                <a16:creationId xmlns:a16="http://schemas.microsoft.com/office/drawing/2014/main" id="{B4D4150F-918C-0671-B7F8-8164135D0202}"/>
              </a:ext>
            </a:extLst>
          </p:cNvPr>
          <p:cNvSpPr txBox="1"/>
          <p:nvPr userDrawn="1"/>
        </p:nvSpPr>
        <p:spPr>
          <a:xfrm>
            <a:off x="358342" y="3532872"/>
            <a:ext cx="2842058" cy="707886"/>
          </a:xfrm>
          <a:prstGeom prst="rect">
            <a:avLst/>
          </a:prstGeom>
          <a:noFill/>
        </p:spPr>
        <p:txBody>
          <a:bodyPr wrap="square" rtlCol="0">
            <a:spAutoFit/>
          </a:bodyPr>
          <a:lstStyle/>
          <a:p>
            <a:r>
              <a:rPr lang="en-US" sz="1000" err="1">
                <a:latin typeface="+mj-lt"/>
              </a:rPr>
              <a:t>Clario</a:t>
            </a:r>
            <a:r>
              <a:rPr lang="en-US" sz="1000">
                <a:latin typeface="+mj-lt"/>
              </a:rPr>
              <a:t> Medium</a:t>
            </a:r>
          </a:p>
          <a:p>
            <a:r>
              <a:rPr lang="en-US" sz="1000">
                <a:effectLst/>
                <a:latin typeface="+mj-lt"/>
              </a:rPr>
              <a:t>ABCDEFGHIJKLMNOPQRSTUVWXYZ </a:t>
            </a:r>
          </a:p>
          <a:p>
            <a:r>
              <a:rPr lang="en-US" sz="1000" err="1">
                <a:effectLst/>
                <a:latin typeface="+mj-lt"/>
              </a:rPr>
              <a:t>abcdefghijklmnopqrstuvwxyz</a:t>
            </a:r>
            <a:r>
              <a:rPr lang="en-US" sz="1000">
                <a:effectLst/>
                <a:latin typeface="+mj-lt"/>
              </a:rPr>
              <a:t>  </a:t>
            </a:r>
          </a:p>
          <a:p>
            <a:r>
              <a:rPr lang="en-US" sz="1000">
                <a:effectLst/>
                <a:latin typeface="+mj-lt"/>
              </a:rPr>
              <a:t>1234567890!@#$”%^&amp;*,;/{}[]()?!</a:t>
            </a:r>
            <a:endParaRPr lang="en-US" sz="1000">
              <a:latin typeface="+mj-lt"/>
            </a:endParaRPr>
          </a:p>
        </p:txBody>
      </p:sp>
      <p:sp>
        <p:nvSpPr>
          <p:cNvPr id="10" name="TextBox 9">
            <a:extLst>
              <a:ext uri="{FF2B5EF4-FFF2-40B4-BE49-F238E27FC236}">
                <a16:creationId xmlns:a16="http://schemas.microsoft.com/office/drawing/2014/main" id="{7D1A8D6C-3131-53A4-116D-25F3CF615E17}"/>
              </a:ext>
            </a:extLst>
          </p:cNvPr>
          <p:cNvSpPr txBox="1"/>
          <p:nvPr userDrawn="1"/>
        </p:nvSpPr>
        <p:spPr>
          <a:xfrm>
            <a:off x="358342" y="4366663"/>
            <a:ext cx="2842058" cy="707886"/>
          </a:xfrm>
          <a:prstGeom prst="rect">
            <a:avLst/>
          </a:prstGeom>
          <a:noFill/>
        </p:spPr>
        <p:txBody>
          <a:bodyPr wrap="square" rtlCol="0">
            <a:spAutoFit/>
          </a:bodyPr>
          <a:lstStyle/>
          <a:p>
            <a:r>
              <a:rPr lang="en-US" sz="1000" b="1" i="0" err="1">
                <a:latin typeface="Clario" panose="020B0503030300000000" pitchFamily="34" charset="0"/>
              </a:rPr>
              <a:t>Clario</a:t>
            </a:r>
            <a:r>
              <a:rPr lang="en-US" sz="1000" b="1" i="0">
                <a:latin typeface="Clario" panose="020B0503030300000000" pitchFamily="34" charset="0"/>
              </a:rPr>
              <a:t> Bold</a:t>
            </a:r>
          </a:p>
          <a:p>
            <a:r>
              <a:rPr lang="en-US" sz="1000" b="1" i="0">
                <a:effectLst/>
                <a:latin typeface="Clario" panose="020B0503030300000000" pitchFamily="34" charset="0"/>
              </a:rPr>
              <a:t>ABCDEFGHIJKLMNOPQRSTUVWXYZ </a:t>
            </a:r>
          </a:p>
          <a:p>
            <a:r>
              <a:rPr lang="en-US" sz="1000" b="1" i="0" err="1">
                <a:effectLst/>
                <a:latin typeface="Clario" panose="020B0503030300000000" pitchFamily="34" charset="0"/>
              </a:rPr>
              <a:t>abcdefghijklmnopqrstuvwxyz</a:t>
            </a:r>
            <a:r>
              <a:rPr lang="en-US" sz="1000" b="1" i="0">
                <a:effectLst/>
                <a:latin typeface="Clario" panose="020B0503030300000000" pitchFamily="34" charset="0"/>
              </a:rPr>
              <a:t>  </a:t>
            </a:r>
          </a:p>
          <a:p>
            <a:r>
              <a:rPr lang="en-US" sz="1000" b="1" i="0">
                <a:effectLst/>
                <a:latin typeface="Clario" panose="020B0503030300000000" pitchFamily="34" charset="0"/>
              </a:rPr>
              <a:t>1234567890!@#$”%^&amp;*,;/{}[]()?!</a:t>
            </a:r>
            <a:endParaRPr lang="en-US" sz="1000" b="1" i="0">
              <a:latin typeface="Clario" panose="020B0503030300000000" pitchFamily="34" charset="0"/>
            </a:endParaRPr>
          </a:p>
        </p:txBody>
      </p:sp>
      <p:sp>
        <p:nvSpPr>
          <p:cNvPr id="11" name="TextBox 10">
            <a:extLst>
              <a:ext uri="{FF2B5EF4-FFF2-40B4-BE49-F238E27FC236}">
                <a16:creationId xmlns:a16="http://schemas.microsoft.com/office/drawing/2014/main" id="{62E68B36-39E0-D545-6AE4-7A1EFA832A60}"/>
              </a:ext>
            </a:extLst>
          </p:cNvPr>
          <p:cNvSpPr txBox="1"/>
          <p:nvPr userDrawn="1"/>
        </p:nvSpPr>
        <p:spPr>
          <a:xfrm>
            <a:off x="358342" y="5200452"/>
            <a:ext cx="2842058" cy="707886"/>
          </a:xfrm>
          <a:prstGeom prst="rect">
            <a:avLst/>
          </a:prstGeom>
          <a:noFill/>
        </p:spPr>
        <p:txBody>
          <a:bodyPr wrap="square" rtlCol="0">
            <a:spAutoFit/>
          </a:bodyPr>
          <a:lstStyle/>
          <a:p>
            <a:r>
              <a:rPr lang="en-US" sz="1000" b="1" i="0" err="1">
                <a:latin typeface="Clario Black" panose="020B0503030300000000" pitchFamily="34" charset="0"/>
              </a:rPr>
              <a:t>Clario</a:t>
            </a:r>
            <a:r>
              <a:rPr lang="en-US" sz="1000" b="1" i="0">
                <a:latin typeface="Clario Black" panose="020B0503030300000000" pitchFamily="34" charset="0"/>
              </a:rPr>
              <a:t> Black</a:t>
            </a:r>
          </a:p>
          <a:p>
            <a:r>
              <a:rPr lang="en-US" sz="1000" b="1" i="0">
                <a:effectLst/>
                <a:latin typeface="Clario Black" panose="020B0503030300000000" pitchFamily="34" charset="0"/>
              </a:rPr>
              <a:t>ABCDEFGHIJKLMNOPQRSTUVWXYZ </a:t>
            </a:r>
          </a:p>
          <a:p>
            <a:r>
              <a:rPr lang="en-US" sz="1000" b="1" i="0" err="1">
                <a:effectLst/>
                <a:latin typeface="Clario Black" panose="020B0503030300000000" pitchFamily="34" charset="0"/>
              </a:rPr>
              <a:t>abcdefghijklmnopqrstuvwxyz</a:t>
            </a:r>
            <a:r>
              <a:rPr lang="en-US" sz="1000" b="1" i="0">
                <a:effectLst/>
                <a:latin typeface="Clario Black" panose="020B0503030300000000" pitchFamily="34" charset="0"/>
              </a:rPr>
              <a:t>  </a:t>
            </a:r>
          </a:p>
          <a:p>
            <a:r>
              <a:rPr lang="en-US" sz="1000" b="1" i="0">
                <a:effectLst/>
                <a:latin typeface="Clario Black" panose="020B0503030300000000" pitchFamily="34" charset="0"/>
              </a:rPr>
              <a:t>1234567890!@#$”%^&amp;*,;/{}[]()?!</a:t>
            </a:r>
            <a:endParaRPr lang="en-US" sz="1000" b="1" i="0">
              <a:latin typeface="Clario Black" panose="020B0503030300000000" pitchFamily="34" charset="0"/>
            </a:endParaRPr>
          </a:p>
        </p:txBody>
      </p:sp>
      <p:sp>
        <p:nvSpPr>
          <p:cNvPr id="12" name="TextBox 11">
            <a:extLst>
              <a:ext uri="{FF2B5EF4-FFF2-40B4-BE49-F238E27FC236}">
                <a16:creationId xmlns:a16="http://schemas.microsoft.com/office/drawing/2014/main" id="{25825361-4FFF-C6BD-E421-AB1A72D1ACAB}"/>
              </a:ext>
            </a:extLst>
          </p:cNvPr>
          <p:cNvSpPr txBox="1"/>
          <p:nvPr userDrawn="1"/>
        </p:nvSpPr>
        <p:spPr>
          <a:xfrm>
            <a:off x="2824200" y="197708"/>
            <a:ext cx="2479591" cy="707886"/>
          </a:xfrm>
          <a:prstGeom prst="rect">
            <a:avLst/>
          </a:prstGeom>
          <a:noFill/>
        </p:spPr>
        <p:txBody>
          <a:bodyPr wrap="square" rtlCol="0">
            <a:spAutoFit/>
          </a:bodyPr>
          <a:lstStyle/>
          <a:p>
            <a:r>
              <a:rPr lang="en-US" sz="1000" b="0" i="1" err="1">
                <a:latin typeface="Clario Air" panose="020B0203030300000000" pitchFamily="34" charset="0"/>
              </a:rPr>
              <a:t>Clario</a:t>
            </a:r>
            <a:r>
              <a:rPr lang="en-US" sz="1000" b="0" i="1">
                <a:latin typeface="Clario Air" panose="020B0203030300000000" pitchFamily="34" charset="0"/>
              </a:rPr>
              <a:t> Air Italic</a:t>
            </a:r>
          </a:p>
          <a:p>
            <a:r>
              <a:rPr lang="en-US" sz="1000" b="0" i="1">
                <a:effectLst/>
                <a:latin typeface="Clario Air" panose="020B0203030300000000" pitchFamily="34" charset="0"/>
              </a:rPr>
              <a:t>ABCDEFGHIJKLMNOPQRSTUVWXYZ </a:t>
            </a:r>
          </a:p>
          <a:p>
            <a:r>
              <a:rPr lang="en-US" sz="1000" b="0" i="1" err="1">
                <a:effectLst/>
                <a:latin typeface="Clario Air" panose="020B0203030300000000" pitchFamily="34" charset="0"/>
              </a:rPr>
              <a:t>abcdefghijklmnopqrstuvwxyz</a:t>
            </a:r>
            <a:r>
              <a:rPr lang="en-US" sz="1000" b="0" i="1">
                <a:effectLst/>
                <a:latin typeface="Clario Air" panose="020B0203030300000000" pitchFamily="34" charset="0"/>
              </a:rPr>
              <a:t>  </a:t>
            </a:r>
          </a:p>
          <a:p>
            <a:r>
              <a:rPr lang="en-US" sz="1000" b="0" i="1">
                <a:effectLst/>
                <a:latin typeface="Clario Air" panose="020B0203030300000000" pitchFamily="34" charset="0"/>
              </a:rPr>
              <a:t>1234567890!@#$”%^&amp;*,;/{}[]()?!</a:t>
            </a:r>
            <a:endParaRPr lang="en-US" sz="1000" b="0" i="1">
              <a:latin typeface="Clario Air" panose="020B0203030300000000" pitchFamily="34" charset="0"/>
            </a:endParaRPr>
          </a:p>
        </p:txBody>
      </p:sp>
      <p:sp>
        <p:nvSpPr>
          <p:cNvPr id="13" name="TextBox 12">
            <a:extLst>
              <a:ext uri="{FF2B5EF4-FFF2-40B4-BE49-F238E27FC236}">
                <a16:creationId xmlns:a16="http://schemas.microsoft.com/office/drawing/2014/main" id="{0908A665-07E0-26A7-AEF8-66E7B9570460}"/>
              </a:ext>
            </a:extLst>
          </p:cNvPr>
          <p:cNvSpPr txBox="1"/>
          <p:nvPr userDrawn="1"/>
        </p:nvSpPr>
        <p:spPr>
          <a:xfrm>
            <a:off x="2824204" y="1031497"/>
            <a:ext cx="2479591" cy="707886"/>
          </a:xfrm>
          <a:prstGeom prst="rect">
            <a:avLst/>
          </a:prstGeom>
          <a:noFill/>
        </p:spPr>
        <p:txBody>
          <a:bodyPr wrap="square" rtlCol="0">
            <a:spAutoFit/>
          </a:bodyPr>
          <a:lstStyle/>
          <a:p>
            <a:r>
              <a:rPr lang="en-US" sz="1000" b="0" i="1" err="1">
                <a:latin typeface="Clario Thin" panose="020B0303030300000000" pitchFamily="34" charset="0"/>
              </a:rPr>
              <a:t>Clario</a:t>
            </a:r>
            <a:r>
              <a:rPr lang="en-US" sz="1000" b="0" i="1">
                <a:latin typeface="Clario Thin" panose="020B0303030300000000" pitchFamily="34" charset="0"/>
              </a:rPr>
              <a:t> Thin Italic</a:t>
            </a:r>
          </a:p>
          <a:p>
            <a:r>
              <a:rPr lang="en-US" sz="1000" b="0" i="1">
                <a:effectLst/>
                <a:latin typeface="Clario Thin" panose="020B0303030300000000" pitchFamily="34" charset="0"/>
              </a:rPr>
              <a:t>ABCDEFGHIJKLMNOPQRSTUVWXYZ </a:t>
            </a:r>
          </a:p>
          <a:p>
            <a:r>
              <a:rPr lang="en-US" sz="1000" b="0" i="1" err="1">
                <a:effectLst/>
                <a:latin typeface="Clario Thin" panose="020B0303030300000000" pitchFamily="34" charset="0"/>
              </a:rPr>
              <a:t>abcdefghijklmnopqrstuvwxyz</a:t>
            </a:r>
            <a:r>
              <a:rPr lang="en-US" sz="1000" b="0" i="1">
                <a:effectLst/>
                <a:latin typeface="Clario Thin" panose="020B0303030300000000" pitchFamily="34" charset="0"/>
              </a:rPr>
              <a:t>  </a:t>
            </a:r>
          </a:p>
          <a:p>
            <a:r>
              <a:rPr lang="en-US" sz="1000" b="0" i="1">
                <a:effectLst/>
                <a:latin typeface="Clario Thin" panose="020B0303030300000000" pitchFamily="34" charset="0"/>
              </a:rPr>
              <a:t>1234567890!@#$”%^&amp;*,;/{}[]()?!</a:t>
            </a:r>
            <a:endParaRPr lang="en-US" sz="1000" b="0" i="1">
              <a:latin typeface="Clario Thin" panose="020B0303030300000000" pitchFamily="34" charset="0"/>
            </a:endParaRPr>
          </a:p>
        </p:txBody>
      </p:sp>
      <p:sp>
        <p:nvSpPr>
          <p:cNvPr id="14" name="TextBox 13">
            <a:extLst>
              <a:ext uri="{FF2B5EF4-FFF2-40B4-BE49-F238E27FC236}">
                <a16:creationId xmlns:a16="http://schemas.microsoft.com/office/drawing/2014/main" id="{1684E222-FD06-4A05-0D3D-1EC003732C72}"/>
              </a:ext>
            </a:extLst>
          </p:cNvPr>
          <p:cNvSpPr txBox="1"/>
          <p:nvPr userDrawn="1"/>
        </p:nvSpPr>
        <p:spPr>
          <a:xfrm>
            <a:off x="2824204" y="1865290"/>
            <a:ext cx="2479591" cy="707886"/>
          </a:xfrm>
          <a:prstGeom prst="rect">
            <a:avLst/>
          </a:prstGeom>
          <a:noFill/>
        </p:spPr>
        <p:txBody>
          <a:bodyPr wrap="square" rtlCol="0">
            <a:spAutoFit/>
          </a:bodyPr>
          <a:lstStyle/>
          <a:p>
            <a:r>
              <a:rPr lang="en-US" sz="1000" b="0" i="1" err="1">
                <a:latin typeface="Clario Light" panose="020B0403030300000000" pitchFamily="34" charset="0"/>
              </a:rPr>
              <a:t>Clario</a:t>
            </a:r>
            <a:r>
              <a:rPr lang="en-US" sz="1000" b="0" i="1">
                <a:latin typeface="Clario Light" panose="020B0403030300000000" pitchFamily="34" charset="0"/>
              </a:rPr>
              <a:t> Light Italic</a:t>
            </a:r>
          </a:p>
          <a:p>
            <a:r>
              <a:rPr lang="en-US" sz="1000" b="0" i="1">
                <a:effectLst/>
                <a:latin typeface="Clario Light" panose="020B0403030300000000" pitchFamily="34" charset="0"/>
              </a:rPr>
              <a:t>ABCDEFGHIJKLMNOPQRSTUVWXYZ </a:t>
            </a:r>
            <a:br>
              <a:rPr lang="en-US" sz="1000" b="0" i="1">
                <a:effectLst/>
                <a:latin typeface="Clario Light" panose="020B0403030300000000" pitchFamily="34" charset="0"/>
              </a:rPr>
            </a:br>
            <a:r>
              <a:rPr lang="en-US" sz="1000" b="0" i="1" err="1">
                <a:effectLst/>
                <a:latin typeface="Clario Light" panose="020B0403030300000000" pitchFamily="34" charset="0"/>
              </a:rPr>
              <a:t>abcdefghijklmnopqrstuvwxyz</a:t>
            </a:r>
            <a:r>
              <a:rPr lang="en-US" sz="1000" b="0" i="1">
                <a:effectLst/>
                <a:latin typeface="Clario Light" panose="020B0403030300000000" pitchFamily="34" charset="0"/>
              </a:rPr>
              <a:t>  </a:t>
            </a:r>
          </a:p>
          <a:p>
            <a:r>
              <a:rPr lang="en-US" sz="1000" b="0" i="1">
                <a:effectLst/>
                <a:latin typeface="Clario Light" panose="020B0403030300000000" pitchFamily="34" charset="0"/>
              </a:rPr>
              <a:t>1234567890!@#$”%^&amp;*,;/{}[]()?!</a:t>
            </a:r>
            <a:endParaRPr lang="en-US" sz="1000" b="0" i="1">
              <a:latin typeface="Clario Light" panose="020B0403030300000000" pitchFamily="34" charset="0"/>
            </a:endParaRPr>
          </a:p>
        </p:txBody>
      </p:sp>
      <p:sp>
        <p:nvSpPr>
          <p:cNvPr id="15" name="TextBox 14">
            <a:extLst>
              <a:ext uri="{FF2B5EF4-FFF2-40B4-BE49-F238E27FC236}">
                <a16:creationId xmlns:a16="http://schemas.microsoft.com/office/drawing/2014/main" id="{60CE1725-E8E7-4D56-1076-1C3EF760787D}"/>
              </a:ext>
            </a:extLst>
          </p:cNvPr>
          <p:cNvSpPr txBox="1"/>
          <p:nvPr userDrawn="1"/>
        </p:nvSpPr>
        <p:spPr>
          <a:xfrm>
            <a:off x="2824203" y="2699081"/>
            <a:ext cx="2479591" cy="707886"/>
          </a:xfrm>
          <a:prstGeom prst="rect">
            <a:avLst/>
          </a:prstGeom>
          <a:noFill/>
        </p:spPr>
        <p:txBody>
          <a:bodyPr wrap="square" rtlCol="0">
            <a:spAutoFit/>
          </a:bodyPr>
          <a:lstStyle/>
          <a:p>
            <a:r>
              <a:rPr lang="en-US" sz="1000" b="0" i="1" err="1">
                <a:latin typeface="Clario" panose="020B0503030300000000" pitchFamily="34" charset="0"/>
              </a:rPr>
              <a:t>Clario</a:t>
            </a:r>
            <a:r>
              <a:rPr lang="en-US" sz="1000" b="0" i="1">
                <a:latin typeface="Clario" panose="020B0503030300000000" pitchFamily="34" charset="0"/>
              </a:rPr>
              <a:t> Regular Italic</a:t>
            </a:r>
          </a:p>
          <a:p>
            <a:r>
              <a:rPr lang="en-US" sz="1000" b="0" i="1">
                <a:effectLst/>
                <a:latin typeface="Clario" panose="020B0503030300000000" pitchFamily="34" charset="0"/>
              </a:rPr>
              <a:t>ABCDEFGHIJKLMNOPQRSTUVWXYZ </a:t>
            </a:r>
          </a:p>
          <a:p>
            <a:r>
              <a:rPr lang="en-US" sz="1000" b="0" i="1" err="1">
                <a:effectLst/>
                <a:latin typeface="Clario" panose="020B0503030300000000" pitchFamily="34" charset="0"/>
              </a:rPr>
              <a:t>abcdefghijklmnopqrstuvwxyz</a:t>
            </a:r>
            <a:r>
              <a:rPr lang="en-US" sz="1000" b="0" i="1">
                <a:effectLst/>
                <a:latin typeface="Clario" panose="020B0503030300000000" pitchFamily="34" charset="0"/>
              </a:rPr>
              <a:t>  </a:t>
            </a:r>
          </a:p>
          <a:p>
            <a:r>
              <a:rPr lang="en-US" sz="1000" b="0" i="1">
                <a:effectLst/>
                <a:latin typeface="Clario" panose="020B0503030300000000" pitchFamily="34" charset="0"/>
              </a:rPr>
              <a:t>1234567890!@#$”%^&amp;*,;/{}[]()?!</a:t>
            </a:r>
            <a:endParaRPr lang="en-US" sz="1000" b="0" i="1">
              <a:latin typeface="Clario" panose="020B0503030300000000" pitchFamily="34" charset="0"/>
            </a:endParaRPr>
          </a:p>
        </p:txBody>
      </p:sp>
      <p:sp>
        <p:nvSpPr>
          <p:cNvPr id="16" name="TextBox 15">
            <a:extLst>
              <a:ext uri="{FF2B5EF4-FFF2-40B4-BE49-F238E27FC236}">
                <a16:creationId xmlns:a16="http://schemas.microsoft.com/office/drawing/2014/main" id="{7409A70D-A7C4-42DF-B6C2-58D75B081A01}"/>
              </a:ext>
            </a:extLst>
          </p:cNvPr>
          <p:cNvSpPr txBox="1"/>
          <p:nvPr userDrawn="1"/>
        </p:nvSpPr>
        <p:spPr>
          <a:xfrm>
            <a:off x="2824202" y="3532872"/>
            <a:ext cx="2479591" cy="707886"/>
          </a:xfrm>
          <a:prstGeom prst="rect">
            <a:avLst/>
          </a:prstGeom>
          <a:noFill/>
        </p:spPr>
        <p:txBody>
          <a:bodyPr wrap="square" rtlCol="0">
            <a:spAutoFit/>
          </a:bodyPr>
          <a:lstStyle/>
          <a:p>
            <a:r>
              <a:rPr lang="en-US" sz="1000" b="0" i="1" err="1">
                <a:latin typeface="Clario Medium" panose="020B0503030300000000" pitchFamily="34" charset="0"/>
              </a:rPr>
              <a:t>Clario</a:t>
            </a:r>
            <a:r>
              <a:rPr lang="en-US" sz="1000" b="0" i="1">
                <a:latin typeface="Clario Medium" panose="020B0503030300000000" pitchFamily="34" charset="0"/>
              </a:rPr>
              <a:t> Medium Italic</a:t>
            </a:r>
          </a:p>
          <a:p>
            <a:r>
              <a:rPr lang="en-US" sz="1000" b="0" i="1">
                <a:effectLst/>
                <a:latin typeface="Clario Medium" panose="020B0503030300000000" pitchFamily="34" charset="0"/>
              </a:rPr>
              <a:t>ABCDEFGHIJKLMNOPQRSTUVWXYZ </a:t>
            </a:r>
          </a:p>
          <a:p>
            <a:r>
              <a:rPr lang="en-US" sz="1000" b="0" i="1" err="1">
                <a:effectLst/>
                <a:latin typeface="Clario Medium" panose="020B0503030300000000" pitchFamily="34" charset="0"/>
              </a:rPr>
              <a:t>abcdefghijklmnopqrstuvwxyz</a:t>
            </a:r>
            <a:r>
              <a:rPr lang="en-US" sz="1000" b="0" i="1">
                <a:effectLst/>
                <a:latin typeface="Clario Medium" panose="020B0503030300000000" pitchFamily="34" charset="0"/>
              </a:rPr>
              <a:t>  </a:t>
            </a:r>
          </a:p>
          <a:p>
            <a:r>
              <a:rPr lang="en-US" sz="1000" b="0" i="1">
                <a:effectLst/>
                <a:latin typeface="Clario Medium" panose="020B0503030300000000" pitchFamily="34" charset="0"/>
              </a:rPr>
              <a:t>1234567890!@#$”%^&amp;*,;/{}[]()?!</a:t>
            </a:r>
            <a:endParaRPr lang="en-US" sz="1000" b="0" i="1">
              <a:latin typeface="Clario Medium" panose="020B0503030300000000" pitchFamily="34" charset="0"/>
            </a:endParaRPr>
          </a:p>
        </p:txBody>
      </p:sp>
      <p:sp>
        <p:nvSpPr>
          <p:cNvPr id="17" name="TextBox 16">
            <a:extLst>
              <a:ext uri="{FF2B5EF4-FFF2-40B4-BE49-F238E27FC236}">
                <a16:creationId xmlns:a16="http://schemas.microsoft.com/office/drawing/2014/main" id="{2BF913B3-CB24-1A15-7B78-8D2911777E32}"/>
              </a:ext>
            </a:extLst>
          </p:cNvPr>
          <p:cNvSpPr txBox="1"/>
          <p:nvPr userDrawn="1"/>
        </p:nvSpPr>
        <p:spPr>
          <a:xfrm>
            <a:off x="2824201" y="4366663"/>
            <a:ext cx="2479591" cy="707886"/>
          </a:xfrm>
          <a:prstGeom prst="rect">
            <a:avLst/>
          </a:prstGeom>
          <a:noFill/>
        </p:spPr>
        <p:txBody>
          <a:bodyPr wrap="square" rtlCol="0">
            <a:spAutoFit/>
          </a:bodyPr>
          <a:lstStyle/>
          <a:p>
            <a:r>
              <a:rPr lang="en-US" sz="1000" b="1" i="1" err="1">
                <a:latin typeface="Clario" panose="020B0503030300000000" pitchFamily="34" charset="0"/>
              </a:rPr>
              <a:t>Clario</a:t>
            </a:r>
            <a:r>
              <a:rPr lang="en-US" sz="1000" b="1" i="1">
                <a:latin typeface="Clario" panose="020B0503030300000000" pitchFamily="34" charset="0"/>
              </a:rPr>
              <a:t> Bold Italic</a:t>
            </a:r>
          </a:p>
          <a:p>
            <a:r>
              <a:rPr lang="en-US" sz="1000" b="1" i="1">
                <a:effectLst/>
                <a:latin typeface="Clario" panose="020B0503030300000000" pitchFamily="34" charset="0"/>
              </a:rPr>
              <a:t>ABCDEFGHIJKLMNOPQRSTUVWXYZ </a:t>
            </a:r>
          </a:p>
          <a:p>
            <a:r>
              <a:rPr lang="en-US" sz="1000" b="1" i="1" err="1">
                <a:effectLst/>
                <a:latin typeface="Clario" panose="020B0503030300000000" pitchFamily="34" charset="0"/>
              </a:rPr>
              <a:t>abcdefghijklmnopqrstuvwxyz</a:t>
            </a:r>
            <a:r>
              <a:rPr lang="en-US" sz="1000" b="1" i="1">
                <a:effectLst/>
                <a:latin typeface="Clario" panose="020B0503030300000000" pitchFamily="34" charset="0"/>
              </a:rPr>
              <a:t>  </a:t>
            </a:r>
          </a:p>
          <a:p>
            <a:r>
              <a:rPr lang="en-US" sz="1000" b="1" i="1">
                <a:effectLst/>
                <a:latin typeface="Clario" panose="020B0503030300000000" pitchFamily="34" charset="0"/>
              </a:rPr>
              <a:t>1234567890!@#$”%^&amp;*,;/{}[]()?!</a:t>
            </a:r>
            <a:endParaRPr lang="en-US" sz="1000" b="1" i="1">
              <a:latin typeface="Clario" panose="020B0503030300000000" pitchFamily="34" charset="0"/>
            </a:endParaRPr>
          </a:p>
        </p:txBody>
      </p:sp>
      <p:sp>
        <p:nvSpPr>
          <p:cNvPr id="18" name="TextBox 17">
            <a:extLst>
              <a:ext uri="{FF2B5EF4-FFF2-40B4-BE49-F238E27FC236}">
                <a16:creationId xmlns:a16="http://schemas.microsoft.com/office/drawing/2014/main" id="{437DED76-F667-0BC5-23BF-5FEF96B032B6}"/>
              </a:ext>
            </a:extLst>
          </p:cNvPr>
          <p:cNvSpPr txBox="1"/>
          <p:nvPr userDrawn="1"/>
        </p:nvSpPr>
        <p:spPr>
          <a:xfrm>
            <a:off x="2824200" y="5200452"/>
            <a:ext cx="2479591" cy="707886"/>
          </a:xfrm>
          <a:prstGeom prst="rect">
            <a:avLst/>
          </a:prstGeom>
          <a:noFill/>
        </p:spPr>
        <p:txBody>
          <a:bodyPr wrap="square" rtlCol="0">
            <a:spAutoFit/>
          </a:bodyPr>
          <a:lstStyle/>
          <a:p>
            <a:r>
              <a:rPr lang="en-US" sz="1000" b="1" i="1" err="1">
                <a:latin typeface="Clario Black" panose="020B0503030300000000" pitchFamily="34" charset="0"/>
              </a:rPr>
              <a:t>Clario</a:t>
            </a:r>
            <a:r>
              <a:rPr lang="en-US" sz="1000" b="1" i="1">
                <a:latin typeface="Clario Black" panose="020B0503030300000000" pitchFamily="34" charset="0"/>
              </a:rPr>
              <a:t> Black Italic</a:t>
            </a:r>
          </a:p>
          <a:p>
            <a:r>
              <a:rPr lang="en-US" sz="1000" b="1" i="1">
                <a:effectLst/>
                <a:latin typeface="Clario Black" panose="020B0503030300000000" pitchFamily="34" charset="0"/>
              </a:rPr>
              <a:t>ABCDEFGHIJKLMNOPQRSTUVWXYZ </a:t>
            </a:r>
          </a:p>
          <a:p>
            <a:r>
              <a:rPr lang="en-US" sz="1000" b="1" i="1" err="1">
                <a:effectLst/>
                <a:latin typeface="Clario Black" panose="020B0503030300000000" pitchFamily="34" charset="0"/>
              </a:rPr>
              <a:t>abcdefghijklmnopqrstuvwxyz</a:t>
            </a:r>
            <a:r>
              <a:rPr lang="en-US" sz="1000" b="1" i="1">
                <a:effectLst/>
                <a:latin typeface="Clario Black" panose="020B0503030300000000" pitchFamily="34" charset="0"/>
              </a:rPr>
              <a:t>  </a:t>
            </a:r>
          </a:p>
          <a:p>
            <a:r>
              <a:rPr lang="en-US" sz="1000" b="1" i="1">
                <a:effectLst/>
                <a:latin typeface="Clario Black" panose="020B0503030300000000" pitchFamily="34" charset="0"/>
              </a:rPr>
              <a:t>1234567890!@#$”%^&amp;*,;/{}[]()?!</a:t>
            </a:r>
            <a:endParaRPr lang="en-US" sz="1000" b="1" i="1">
              <a:latin typeface="Clario Black" panose="020B0503030300000000" pitchFamily="34" charset="0"/>
            </a:endParaRPr>
          </a:p>
        </p:txBody>
      </p:sp>
    </p:spTree>
    <p:extLst>
      <p:ext uri="{BB962C8B-B14F-4D97-AF65-F5344CB8AC3E}">
        <p14:creationId xmlns:p14="http://schemas.microsoft.com/office/powerpoint/2010/main" val="16034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divider_amber">
    <p:bg>
      <p:bgPr>
        <a:solidFill>
          <a:schemeClr val="bg2"/>
        </a:solidFill>
        <a:effectLst/>
      </p:bgPr>
    </p:bg>
    <p:spTree>
      <p:nvGrpSpPr>
        <p:cNvPr id="1" name=""/>
        <p:cNvGrpSpPr/>
        <p:nvPr/>
      </p:nvGrpSpPr>
      <p:grpSpPr>
        <a:xfrm>
          <a:off x="0" y="0"/>
          <a:ext cx="0" cy="0"/>
          <a:chOff x="0" y="0"/>
          <a:chExt cx="0" cy="0"/>
        </a:xfrm>
      </p:grpSpPr>
      <p:sp>
        <p:nvSpPr>
          <p:cNvPr id="6" name="Title Placeholder 7">
            <a:extLst>
              <a:ext uri="{FF2B5EF4-FFF2-40B4-BE49-F238E27FC236}">
                <a16:creationId xmlns:a16="http://schemas.microsoft.com/office/drawing/2014/main" id="{FBD9A105-7E89-EF99-7FD7-066974BABDA4}"/>
              </a:ext>
            </a:extLst>
          </p:cNvPr>
          <p:cNvSpPr>
            <a:spLocks noGrp="1"/>
          </p:cNvSpPr>
          <p:nvPr>
            <p:ph type="title" hasCustomPrompt="1"/>
          </p:nvPr>
        </p:nvSpPr>
        <p:spPr>
          <a:xfrm>
            <a:off x="5570537" y="3154234"/>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pic>
        <p:nvPicPr>
          <p:cNvPr id="4" name="Graphic 3">
            <a:extLst>
              <a:ext uri="{FF2B5EF4-FFF2-40B4-BE49-F238E27FC236}">
                <a16:creationId xmlns:a16="http://schemas.microsoft.com/office/drawing/2014/main" id="{09F54250-5A5B-CF9E-3AB5-26C83E702A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2618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divider_teal">
    <p:bg>
      <p:bgPr>
        <a:solidFill>
          <a:srgbClr val="E3F3EE"/>
        </a:solidFill>
        <a:effectLst/>
      </p:bgPr>
    </p:bg>
    <p:spTree>
      <p:nvGrpSpPr>
        <p:cNvPr id="1" name=""/>
        <p:cNvGrpSpPr/>
        <p:nvPr/>
      </p:nvGrpSpPr>
      <p:grpSpPr>
        <a:xfrm>
          <a:off x="0" y="0"/>
          <a:ext cx="0" cy="0"/>
          <a:chOff x="0" y="0"/>
          <a:chExt cx="0" cy="0"/>
        </a:xfrm>
      </p:grpSpPr>
      <p:pic>
        <p:nvPicPr>
          <p:cNvPr id="13" name="Thomson Reuter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45378"/>
            <a:ext cx="1277938" cy="423644"/>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519238" y="3556000"/>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4" name="Graphic 3">
            <a:extLst>
              <a:ext uri="{FF2B5EF4-FFF2-40B4-BE49-F238E27FC236}">
                <a16:creationId xmlns:a16="http://schemas.microsoft.com/office/drawing/2014/main" id="{2FCF6D9F-3EDD-38D5-6A7A-C37BD2CCD7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75" y="-7750"/>
            <a:ext cx="12205776" cy="6865749"/>
          </a:xfrm>
          <a:prstGeom prst="rect">
            <a:avLst/>
          </a:prstGeom>
        </p:spPr>
      </p:pic>
    </p:spTree>
    <p:extLst>
      <p:ext uri="{BB962C8B-B14F-4D97-AF65-F5344CB8AC3E}">
        <p14:creationId xmlns:p14="http://schemas.microsoft.com/office/powerpoint/2010/main" val="107600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divider_sky">
    <p:bg>
      <p:bgPr>
        <a:solidFill>
          <a:srgbClr val="E3F1FD"/>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653631" y="2413000"/>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2408" y="6204476"/>
            <a:ext cx="1277938" cy="423644"/>
          </a:xfrm>
          <a:prstGeom prst="rect">
            <a:avLst/>
          </a:prstGeom>
        </p:spPr>
      </p:pic>
      <p:pic>
        <p:nvPicPr>
          <p:cNvPr id="4" name="Graphic 3">
            <a:extLst>
              <a:ext uri="{FF2B5EF4-FFF2-40B4-BE49-F238E27FC236}">
                <a16:creationId xmlns:a16="http://schemas.microsoft.com/office/drawing/2014/main" id="{35B62666-2D71-9945-E5C0-385E415D14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8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divider_lime">
    <p:bg>
      <p:bgPr>
        <a:solidFill>
          <a:srgbClr val="E1F4CD"/>
        </a:solidFill>
        <a:effectLst/>
      </p:bgPr>
    </p:bg>
    <p:spTree>
      <p:nvGrpSpPr>
        <p:cNvPr id="1" name=""/>
        <p:cNvGrpSpPr/>
        <p:nvPr/>
      </p:nvGrpSpPr>
      <p:grpSpPr>
        <a:xfrm>
          <a:off x="0" y="0"/>
          <a:ext cx="0" cy="0"/>
          <a:chOff x="0" y="0"/>
          <a:chExt cx="0" cy="0"/>
        </a:xfrm>
      </p:grpSpPr>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245378"/>
            <a:ext cx="1277938" cy="423644"/>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94872" y="3097899"/>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4" name="Graphic 3">
            <a:extLst>
              <a:ext uri="{FF2B5EF4-FFF2-40B4-BE49-F238E27FC236}">
                <a16:creationId xmlns:a16="http://schemas.microsoft.com/office/drawing/2014/main" id="{6164F06E-5941-2B06-63ED-FAE7BFE714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1966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9337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B5349DA-0412-19F0-1603-527B4569AA17}"/>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Thomson Reuters Logo">
            <a:extLst>
              <a:ext uri="{FF2B5EF4-FFF2-40B4-BE49-F238E27FC236}">
                <a16:creationId xmlns:a16="http://schemas.microsoft.com/office/drawing/2014/main" id="{5AB0340C-0AF0-971C-2F1C-26046A8FE0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EB5890-2665-7210-F51F-F0810D9D5D53}"/>
              </a:ext>
              <a:ext uri="{C183D7F6-B498-43B3-948B-1728B52AA6E4}">
                <adec:decorative xmlns:adec="http://schemas.microsoft.com/office/drawing/2017/decorative" val="1"/>
              </a:ext>
            </a:extLst>
          </p:cNvPr>
          <p:cNvCxnSpPr>
            <a:cxnSpLocks/>
          </p:cNvCxnSpPr>
          <p:nvPr userDrawn="1"/>
        </p:nvCxnSpPr>
        <p:spPr>
          <a:xfrm>
            <a:off x="0" y="2316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pic>
        <p:nvPicPr>
          <p:cNvPr id="7" name="Thomson Reuters Logo">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115825086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8" r:id="rId10"/>
    <p:sldLayoutId id="2147483682" r:id="rId11"/>
    <p:sldLayoutId id="2147483700" r:id="rId12"/>
    <p:sldLayoutId id="2147483701" r:id="rId13"/>
    <p:sldLayoutId id="2147483702" r:id="rId14"/>
    <p:sldLayoutId id="2147483703" r:id="rId15"/>
    <p:sldLayoutId id="2147483704" r:id="rId16"/>
    <p:sldLayoutId id="2147483705" r:id="rId17"/>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64000"/>
          </p15:clr>
        </p15:guide>
        <p15:guide id="2" pos="7680" userDrawn="1">
          <p15:clr>
            <a:srgbClr val="D64000"/>
          </p15:clr>
        </p15:guide>
        <p15:guide id="3" pos="288" userDrawn="1">
          <p15:clr>
            <a:srgbClr val="D64000"/>
          </p15:clr>
        </p15:guide>
        <p15:guide id="4" pos="949" userDrawn="1">
          <p15:clr>
            <a:srgbClr val="D64000"/>
          </p15:clr>
        </p15:guide>
        <p15:guide id="5" pos="1093" userDrawn="1">
          <p15:clr>
            <a:srgbClr val="D64000"/>
          </p15:clr>
        </p15:guide>
        <p15:guide id="6" pos="1754" userDrawn="1">
          <p15:clr>
            <a:srgbClr val="D64000"/>
          </p15:clr>
        </p15:guide>
        <p15:guide id="7" pos="1898" userDrawn="1">
          <p15:clr>
            <a:srgbClr val="D64000"/>
          </p15:clr>
        </p15:guide>
        <p15:guide id="8" pos="2560" userDrawn="1">
          <p15:clr>
            <a:srgbClr val="D64000"/>
          </p15:clr>
        </p15:guide>
        <p15:guide id="9" pos="2712" userDrawn="1">
          <p15:clr>
            <a:srgbClr val="D64000"/>
          </p15:clr>
        </p15:guide>
        <p15:guide id="10" pos="3365" userDrawn="1">
          <p15:clr>
            <a:srgbClr val="D64000"/>
          </p15:clr>
        </p15:guide>
        <p15:guide id="11" pos="3509" userDrawn="1">
          <p15:clr>
            <a:srgbClr val="D64000"/>
          </p15:clr>
        </p15:guide>
        <p15:guide id="12" pos="4170" userDrawn="1">
          <p15:clr>
            <a:srgbClr val="D64000"/>
          </p15:clr>
        </p15:guide>
        <p15:guide id="13" pos="4314" userDrawn="1">
          <p15:clr>
            <a:srgbClr val="D64000"/>
          </p15:clr>
        </p15:guide>
        <p15:guide id="14" pos="4976" userDrawn="1">
          <p15:clr>
            <a:srgbClr val="D64000"/>
          </p15:clr>
        </p15:guide>
        <p15:guide id="15" pos="5120" userDrawn="1">
          <p15:clr>
            <a:srgbClr val="D64000"/>
          </p15:clr>
        </p15:guide>
        <p15:guide id="16" pos="5781" userDrawn="1">
          <p15:clr>
            <a:srgbClr val="D64000"/>
          </p15:clr>
        </p15:guide>
        <p15:guide id="17" pos="5925" userDrawn="1">
          <p15:clr>
            <a:srgbClr val="D64000"/>
          </p15:clr>
        </p15:guide>
        <p15:guide id="18" pos="6586" userDrawn="1">
          <p15:clr>
            <a:srgbClr val="D64000"/>
          </p15:clr>
        </p15:guide>
        <p15:guide id="19" pos="6730" userDrawn="1">
          <p15:clr>
            <a:srgbClr val="D64000"/>
          </p15:clr>
        </p15:guide>
        <p15:guide id="20" pos="7392" userDrawn="1">
          <p15:clr>
            <a:srgbClr val="D64000"/>
          </p15:clr>
        </p15:guide>
        <p15:guide id="21" orient="horz" userDrawn="1">
          <p15:clr>
            <a:srgbClr val="D64000"/>
          </p15:clr>
        </p15:guide>
        <p15:guide id="22" orient="horz" pos="4320" userDrawn="1">
          <p15:clr>
            <a:srgbClr val="D64000"/>
          </p15:clr>
        </p15:guide>
        <p15:guide id="23" orient="horz" pos="288" userDrawn="1">
          <p15:clr>
            <a:srgbClr val="D64000"/>
          </p15:clr>
        </p15:guide>
        <p15:guide id="24" orient="horz" pos="792" userDrawn="1">
          <p15:clr>
            <a:srgbClr val="D64000"/>
          </p15:clr>
        </p15:guide>
        <p15:guide id="25" orient="horz" pos="936" userDrawn="1">
          <p15:clr>
            <a:srgbClr val="D64000"/>
          </p15:clr>
        </p15:guide>
        <p15:guide id="26" orient="horz" pos="1440" userDrawn="1">
          <p15:clr>
            <a:srgbClr val="D64000"/>
          </p15:clr>
        </p15:guide>
        <p15:guide id="27" orient="horz" pos="1584" userDrawn="1">
          <p15:clr>
            <a:srgbClr val="D64000"/>
          </p15:clr>
        </p15:guide>
        <p15:guide id="28" orient="horz" pos="2088" userDrawn="1">
          <p15:clr>
            <a:srgbClr val="D64000"/>
          </p15:clr>
        </p15:guide>
        <p15:guide id="29" orient="horz" pos="2232" userDrawn="1">
          <p15:clr>
            <a:srgbClr val="D64000"/>
          </p15:clr>
        </p15:guide>
        <p15:guide id="30" orient="horz" pos="2736" userDrawn="1">
          <p15:clr>
            <a:srgbClr val="D64000"/>
          </p15:clr>
        </p15:guide>
        <p15:guide id="31" orient="horz" pos="2880" userDrawn="1">
          <p15:clr>
            <a:srgbClr val="D64000"/>
          </p15:clr>
        </p15:guide>
        <p15:guide id="32" orient="horz" pos="3384" userDrawn="1">
          <p15:clr>
            <a:srgbClr val="D64000"/>
          </p15:clr>
        </p15:guide>
        <p15:guide id="33" orient="horz" pos="3528" userDrawn="1">
          <p15:clr>
            <a:srgbClr val="D64000"/>
          </p15:clr>
        </p15:guide>
        <p15:guide id="34" orient="horz" pos="4032" userDrawn="1">
          <p15:clr>
            <a:srgbClr val="D64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pic>
        <p:nvPicPr>
          <p:cNvPr id="7" name="Picture 6">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grpSp>
        <p:nvGrpSpPr>
          <p:cNvPr id="15" name="Group 14">
            <a:extLst>
              <a:ext uri="{FF2B5EF4-FFF2-40B4-BE49-F238E27FC236}">
                <a16:creationId xmlns:a16="http://schemas.microsoft.com/office/drawing/2014/main" id="{56D5D38E-B3B1-EA89-7C67-7F76E8864131}"/>
              </a:ext>
              <a:ext uri="{C183D7F6-B498-43B3-948B-1728B52AA6E4}">
                <adec:decorative xmlns:adec="http://schemas.microsoft.com/office/drawing/2017/decorative" val="1"/>
              </a:ext>
            </a:extLst>
          </p:cNvPr>
          <p:cNvGrpSpPr/>
          <p:nvPr userDrawn="1"/>
        </p:nvGrpSpPr>
        <p:grpSpPr>
          <a:xfrm>
            <a:off x="0" y="6820206"/>
            <a:ext cx="12192000" cy="0"/>
            <a:chOff x="0" y="6820206"/>
            <a:chExt cx="12192000" cy="0"/>
          </a:xfrm>
        </p:grpSpPr>
        <p:cxnSp>
          <p:nvCxnSpPr>
            <p:cNvPr id="10" name="Straight Connector 9">
              <a:extLst>
                <a:ext uri="{FF2B5EF4-FFF2-40B4-BE49-F238E27FC236}">
                  <a16:creationId xmlns:a16="http://schemas.microsoft.com/office/drawing/2014/main" id="{DC7BE5A5-C140-1D17-BA51-27A85F605158}"/>
                </a:ext>
                <a:ext uri="{C183D7F6-B498-43B3-948B-1728B52AA6E4}">
                  <adec:decorative xmlns:adec="http://schemas.microsoft.com/office/drawing/2017/decorative" val="1"/>
                </a:ext>
              </a:extLst>
            </p:cNvPr>
            <p:cNvCxnSpPr>
              <a:cxnSpLocks/>
            </p:cNvCxnSpPr>
            <p:nvPr userDrawn="1"/>
          </p:nvCxnSpPr>
          <p:spPr>
            <a:xfrm>
              <a:off x="0" y="6820206"/>
              <a:ext cx="99695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D4EF8D-3464-3DDC-4A1E-52E6E8DBC3A4}"/>
                </a:ext>
                <a:ext uri="{C183D7F6-B498-43B3-948B-1728B52AA6E4}">
                  <adec:decorative xmlns:adec="http://schemas.microsoft.com/office/drawing/2017/decorative" val="1"/>
                </a:ext>
              </a:extLst>
            </p:cNvPr>
            <p:cNvCxnSpPr>
              <a:cxnSpLocks/>
            </p:cNvCxnSpPr>
            <p:nvPr userDrawn="1"/>
          </p:nvCxnSpPr>
          <p:spPr>
            <a:xfrm>
              <a:off x="9969500" y="6820206"/>
              <a:ext cx="22225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976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2" r:id="rId3"/>
    <p:sldLayoutId id="2147483736" r:id="rId4"/>
    <p:sldLayoutId id="2147483744" r:id="rId5"/>
    <p:sldLayoutId id="2147483745" r:id="rId6"/>
    <p:sldLayoutId id="2147483746" r:id="rId7"/>
    <p:sldLayoutId id="2147483747" r:id="rId8"/>
    <p:sldLayoutId id="2147483748" r:id="rId9"/>
    <p:sldLayoutId id="2147483754" r:id="rId10"/>
    <p:sldLayoutId id="2147483755" r:id="rId11"/>
    <p:sldLayoutId id="2147483756" r:id="rId12"/>
    <p:sldLayoutId id="2147483757" r:id="rId13"/>
    <p:sldLayoutId id="2147483758" r:id="rId14"/>
    <p:sldLayoutId id="2147483759" r:id="rId15"/>
    <p:sldLayoutId id="2147483770" r:id="rId16"/>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64000"/>
          </p15:clr>
        </p15:guide>
        <p15:guide id="2" pos="7680" userDrawn="1">
          <p15:clr>
            <a:srgbClr val="D64000"/>
          </p15:clr>
        </p15:guide>
        <p15:guide id="3" pos="288" userDrawn="1">
          <p15:clr>
            <a:srgbClr val="D64000"/>
          </p15:clr>
        </p15:guide>
        <p15:guide id="4" pos="949" userDrawn="1">
          <p15:clr>
            <a:srgbClr val="D64000"/>
          </p15:clr>
        </p15:guide>
        <p15:guide id="5" pos="1093" userDrawn="1">
          <p15:clr>
            <a:srgbClr val="D64000"/>
          </p15:clr>
        </p15:guide>
        <p15:guide id="6" pos="1754" userDrawn="1">
          <p15:clr>
            <a:srgbClr val="D64000"/>
          </p15:clr>
        </p15:guide>
        <p15:guide id="7" pos="1898" userDrawn="1">
          <p15:clr>
            <a:srgbClr val="D64000"/>
          </p15:clr>
        </p15:guide>
        <p15:guide id="8" pos="2560" userDrawn="1">
          <p15:clr>
            <a:srgbClr val="D64000"/>
          </p15:clr>
        </p15:guide>
        <p15:guide id="9" pos="2712" userDrawn="1">
          <p15:clr>
            <a:srgbClr val="D64000"/>
          </p15:clr>
        </p15:guide>
        <p15:guide id="10" pos="3365" userDrawn="1">
          <p15:clr>
            <a:srgbClr val="D64000"/>
          </p15:clr>
        </p15:guide>
        <p15:guide id="11" pos="3509" userDrawn="1">
          <p15:clr>
            <a:srgbClr val="D64000"/>
          </p15:clr>
        </p15:guide>
        <p15:guide id="12" pos="4170" userDrawn="1">
          <p15:clr>
            <a:srgbClr val="D64000"/>
          </p15:clr>
        </p15:guide>
        <p15:guide id="13" pos="4314" userDrawn="1">
          <p15:clr>
            <a:srgbClr val="D64000"/>
          </p15:clr>
        </p15:guide>
        <p15:guide id="14" pos="4976" userDrawn="1">
          <p15:clr>
            <a:srgbClr val="D64000"/>
          </p15:clr>
        </p15:guide>
        <p15:guide id="15" pos="5120" userDrawn="1">
          <p15:clr>
            <a:srgbClr val="D64000"/>
          </p15:clr>
        </p15:guide>
        <p15:guide id="16" pos="5781" userDrawn="1">
          <p15:clr>
            <a:srgbClr val="D64000"/>
          </p15:clr>
        </p15:guide>
        <p15:guide id="17" pos="5925" userDrawn="1">
          <p15:clr>
            <a:srgbClr val="D64000"/>
          </p15:clr>
        </p15:guide>
        <p15:guide id="18" pos="6586" userDrawn="1">
          <p15:clr>
            <a:srgbClr val="D64000"/>
          </p15:clr>
        </p15:guide>
        <p15:guide id="19" pos="6730" userDrawn="1">
          <p15:clr>
            <a:srgbClr val="D64000"/>
          </p15:clr>
        </p15:guide>
        <p15:guide id="20" pos="7392" userDrawn="1">
          <p15:clr>
            <a:srgbClr val="D64000"/>
          </p15:clr>
        </p15:guide>
        <p15:guide id="21" orient="horz" userDrawn="1">
          <p15:clr>
            <a:srgbClr val="D64000"/>
          </p15:clr>
        </p15:guide>
        <p15:guide id="22" orient="horz" pos="4320" userDrawn="1">
          <p15:clr>
            <a:srgbClr val="D64000"/>
          </p15:clr>
        </p15:guide>
        <p15:guide id="23" orient="horz" pos="288" userDrawn="1">
          <p15:clr>
            <a:srgbClr val="D64000"/>
          </p15:clr>
        </p15:guide>
        <p15:guide id="24" orient="horz" pos="792" userDrawn="1">
          <p15:clr>
            <a:srgbClr val="D64000"/>
          </p15:clr>
        </p15:guide>
        <p15:guide id="25" orient="horz" pos="936" userDrawn="1">
          <p15:clr>
            <a:srgbClr val="D64000"/>
          </p15:clr>
        </p15:guide>
        <p15:guide id="26" orient="horz" pos="1440" userDrawn="1">
          <p15:clr>
            <a:srgbClr val="D64000"/>
          </p15:clr>
        </p15:guide>
        <p15:guide id="27" orient="horz" pos="1584" userDrawn="1">
          <p15:clr>
            <a:srgbClr val="D64000"/>
          </p15:clr>
        </p15:guide>
        <p15:guide id="28" orient="horz" pos="2088" userDrawn="1">
          <p15:clr>
            <a:srgbClr val="D64000"/>
          </p15:clr>
        </p15:guide>
        <p15:guide id="29" orient="horz" pos="2232" userDrawn="1">
          <p15:clr>
            <a:srgbClr val="D64000"/>
          </p15:clr>
        </p15:guide>
        <p15:guide id="30" orient="horz" pos="2736" userDrawn="1">
          <p15:clr>
            <a:srgbClr val="D64000"/>
          </p15:clr>
        </p15:guide>
        <p15:guide id="31" orient="horz" pos="2880" userDrawn="1">
          <p15:clr>
            <a:srgbClr val="D64000"/>
          </p15:clr>
        </p15:guide>
        <p15:guide id="32" orient="horz" pos="3384" userDrawn="1">
          <p15:clr>
            <a:srgbClr val="D64000"/>
          </p15:clr>
        </p15:guide>
        <p15:guide id="33" orient="horz" pos="3528" userDrawn="1">
          <p15:clr>
            <a:srgbClr val="D64000"/>
          </p15:clr>
        </p15:guide>
        <p15:guide id="34" orient="horz" pos="4032" userDrawn="1">
          <p15:clr>
            <a:srgbClr val="D64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https://polarisproject.org/wp-content/uploads/2018/08/A-Roadmap-for-Systems-and-Industries-to-Prevent-and-Disrupt-Human-Trafficking-Hotels-and-Motels.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9C9AF-99DA-7B58-C87E-A67499124E20}"/>
              </a:ext>
            </a:extLst>
          </p:cNvPr>
          <p:cNvSpPr>
            <a:spLocks noGrp="1"/>
          </p:cNvSpPr>
          <p:nvPr>
            <p:ph type="title"/>
          </p:nvPr>
        </p:nvSpPr>
        <p:spPr>
          <a:xfrm>
            <a:off x="2689584" y="3006194"/>
            <a:ext cx="9305925" cy="1532727"/>
          </a:xfrm>
        </p:spPr>
        <p:txBody>
          <a:bodyPr/>
          <a:lstStyle/>
          <a:p>
            <a:r>
              <a:rPr lang="en-US" dirty="0"/>
              <a:t>Hotel Ordinance </a:t>
            </a:r>
            <a:br>
              <a:rPr lang="en-US" dirty="0"/>
            </a:br>
            <a:r>
              <a:rPr lang="en-US" dirty="0"/>
              <a:t>Presentation</a:t>
            </a:r>
          </a:p>
        </p:txBody>
      </p:sp>
      <p:sp>
        <p:nvSpPr>
          <p:cNvPr id="15" name="Text Placeholder 14">
            <a:extLst>
              <a:ext uri="{FF2B5EF4-FFF2-40B4-BE49-F238E27FC236}">
                <a16:creationId xmlns:a16="http://schemas.microsoft.com/office/drawing/2014/main" id="{0BFC9566-D6EB-7F86-92D3-7AB8BC230FE1}"/>
              </a:ext>
            </a:extLst>
          </p:cNvPr>
          <p:cNvSpPr>
            <a:spLocks noGrp="1"/>
          </p:cNvSpPr>
          <p:nvPr>
            <p:ph type="body" sz="quarter" idx="10"/>
          </p:nvPr>
        </p:nvSpPr>
        <p:spPr>
          <a:xfrm>
            <a:off x="2790031" y="4538921"/>
            <a:ext cx="5680723" cy="340611"/>
          </a:xfrm>
        </p:spPr>
        <p:txBody>
          <a:bodyPr/>
          <a:lstStyle/>
          <a:p>
            <a:r>
              <a:rPr lang="en-GB" dirty="0"/>
              <a:t>Part of the Human Trafficking Resource Center</a:t>
            </a:r>
          </a:p>
          <a:p>
            <a:endParaRPr lang="en-GB" dirty="0"/>
          </a:p>
          <a:p>
            <a:endParaRPr lang="en-US" dirty="0"/>
          </a:p>
        </p:txBody>
      </p:sp>
    </p:spTree>
    <p:extLst>
      <p:ext uri="{BB962C8B-B14F-4D97-AF65-F5344CB8AC3E}">
        <p14:creationId xmlns:p14="http://schemas.microsoft.com/office/powerpoint/2010/main" val="212402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02F8-5AC0-516D-0C20-AFB9A175F4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CDBAA-1897-256A-170D-DBECD62C78FA}"/>
              </a:ext>
            </a:extLst>
          </p:cNvPr>
          <p:cNvSpPr>
            <a:spLocks noGrp="1"/>
          </p:cNvSpPr>
          <p:nvPr>
            <p:ph type="title"/>
          </p:nvPr>
        </p:nvSpPr>
        <p:spPr>
          <a:xfrm>
            <a:off x="457200" y="515844"/>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Purpose of proposed ordinance</a:t>
            </a:r>
            <a:endParaRPr 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79AD2DB-479F-DBF7-DD1B-4CE37CEA9BF6}"/>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10</a:t>
            </a:fld>
            <a:endParaRPr lang="en-US" dirty="0"/>
          </a:p>
        </p:txBody>
      </p:sp>
      <p:sp>
        <p:nvSpPr>
          <p:cNvPr id="7" name="Rectangle 6">
            <a:extLst>
              <a:ext uri="{FF2B5EF4-FFF2-40B4-BE49-F238E27FC236}">
                <a16:creationId xmlns:a16="http://schemas.microsoft.com/office/drawing/2014/main" id="{18831257-4D5A-91CB-59BC-821D619BC03A}"/>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FFD56D6B-BF79-3826-9518-EEB131729566}"/>
              </a:ext>
            </a:extLst>
          </p:cNvPr>
          <p:cNvSpPr txBox="1"/>
          <p:nvPr/>
        </p:nvSpPr>
        <p:spPr>
          <a:xfrm>
            <a:off x="457198" y="1092733"/>
            <a:ext cx="10977615" cy="2862322"/>
          </a:xfrm>
          <a:prstGeom prst="rect">
            <a:avLst/>
          </a:prstGeom>
          <a:noFill/>
        </p:spPr>
        <p:txBody>
          <a:bodyPr wrap="square">
            <a:spAutoFit/>
          </a:bodyPr>
          <a:lstStyle/>
          <a:p>
            <a:pPr marL="285750" indent="-285750" algn="l" rtl="0" fontAlgn="base">
              <a:buClr>
                <a:srgbClr val="D64000"/>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Adopting the hotel ordinance is a proactive approach and is consistent with the city’s comprehensive </a:t>
            </a:r>
            <a:r>
              <a:rPr lang="en-US" sz="1800" b="0" i="0" u="none" strike="noStrike" dirty="0" err="1">
                <a:solidFill>
                  <a:srgbClr val="000000"/>
                </a:solidFill>
                <a:effectLst/>
                <a:latin typeface="Arial" panose="020B0604020202020204" pitchFamily="34" charset="0"/>
                <a:cs typeface="Arial" panose="020B0604020202020204" pitchFamily="34" charset="0"/>
              </a:rPr>
              <a:t>muni</a:t>
            </a:r>
            <a:r>
              <a:rPr lang="en-US" sz="1800" b="0" i="0" u="none" strike="noStrike" dirty="0">
                <a:solidFill>
                  <a:srgbClr val="000000"/>
                </a:solidFill>
                <a:effectLst/>
                <a:latin typeface="Arial" panose="020B0604020202020204" pitchFamily="34" charset="0"/>
                <a:cs typeface="Arial" panose="020B0604020202020204" pitchFamily="34" charset="0"/>
              </a:rPr>
              <a:t>-response to human trafficking; increasing victim identification </a:t>
            </a:r>
            <a:endParaRPr lang="en-US" u="none" strike="noStrike" dirty="0">
              <a:solidFill>
                <a:srgbClr val="000000"/>
              </a:solidFill>
              <a:latin typeface="Arial" panose="020B0604020202020204" pitchFamily="34" charset="0"/>
              <a:cs typeface="Arial" panose="020B0604020202020204" pitchFamily="34" charset="0"/>
            </a:endParaRPr>
          </a:p>
          <a:p>
            <a:pPr algn="l" rtl="0" fontAlgn="base"/>
            <a:endParaRPr lang="en-US" b="0" i="0" dirty="0">
              <a:solidFill>
                <a:srgbClr val="000000"/>
              </a:solidFill>
              <a:effectLst/>
              <a:latin typeface="Arial" panose="020B0604020202020204" pitchFamily="34" charset="0"/>
              <a:cs typeface="Arial" panose="020B0604020202020204" pitchFamily="34" charset="0"/>
            </a:endParaRPr>
          </a:p>
          <a:p>
            <a:pPr marL="285750" indent="-285750" algn="l" rtl="0" fontAlgn="base">
              <a:buClr>
                <a:srgbClr val="D64000"/>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Survivor study, Polaris data, HPD capacity vs. number of hotels, number of online sex ads in Houston, the case studies, Chronicle editorial and WSJ article all demonstrate the need</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endParaRPr lang="en-US" b="0" i="0" dirty="0">
              <a:solidFill>
                <a:srgbClr val="000000"/>
              </a:solidFill>
              <a:effectLst/>
              <a:latin typeface="Arial" panose="020B0604020202020204" pitchFamily="34" charset="0"/>
              <a:cs typeface="Arial" panose="020B0604020202020204" pitchFamily="34" charset="0"/>
            </a:endParaRPr>
          </a:p>
          <a:p>
            <a:pPr marL="285750" indent="-285750" algn="l" rtl="0" fontAlgn="base">
              <a:buClr>
                <a:srgbClr val="D64000"/>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Hotel employees have a vantage point to identify potential human trafficking victims</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endParaRPr lang="en-US" b="0" i="0" dirty="0">
              <a:solidFill>
                <a:srgbClr val="000000"/>
              </a:solidFill>
              <a:effectLst/>
              <a:latin typeface="Arial" panose="020B0604020202020204" pitchFamily="34" charset="0"/>
              <a:cs typeface="Arial" panose="020B0604020202020204" pitchFamily="34" charset="0"/>
            </a:endParaRPr>
          </a:p>
          <a:p>
            <a:pPr marL="285750" indent="-285750" algn="l" rtl="0" fontAlgn="base">
              <a:buClr>
                <a:srgbClr val="D64000"/>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Best way to leverage ARA to assist HPD in additional ways to increase tips</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599938E3-65EC-FCE2-2711-EA3900CD62BE}"/>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EF6E478E-141A-492D-8058-03B4C13D9366}"/>
              </a:ext>
            </a:extLst>
          </p:cNvPr>
          <p:cNvGrpSpPr/>
          <p:nvPr/>
        </p:nvGrpSpPr>
        <p:grpSpPr>
          <a:xfrm>
            <a:off x="4630223" y="3815254"/>
            <a:ext cx="2164641" cy="2100092"/>
            <a:chOff x="4558839" y="3542821"/>
            <a:chExt cx="2164641" cy="2100092"/>
          </a:xfrm>
        </p:grpSpPr>
        <p:pic>
          <p:nvPicPr>
            <p:cNvPr id="15" name="Picture 14" descr="A close up of a logo&#10;&#10;Description automatically generated">
              <a:extLst>
                <a:ext uri="{FF2B5EF4-FFF2-40B4-BE49-F238E27FC236}">
                  <a16:creationId xmlns:a16="http://schemas.microsoft.com/office/drawing/2014/main" id="{75BF3A74-51A2-D440-B7FA-88D77399EF99}"/>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953" b="10021"/>
            <a:stretch/>
          </p:blipFill>
          <p:spPr>
            <a:xfrm>
              <a:off x="4578157" y="4773493"/>
              <a:ext cx="1830146" cy="869420"/>
            </a:xfrm>
            <a:prstGeom prst="rect">
              <a:avLst/>
            </a:prstGeom>
          </p:spPr>
        </p:pic>
        <p:pic>
          <p:nvPicPr>
            <p:cNvPr id="16" name="Picture 15" descr="A close up of a logo&#10;&#10;Description automatically generated">
              <a:extLst>
                <a:ext uri="{FF2B5EF4-FFF2-40B4-BE49-F238E27FC236}">
                  <a16:creationId xmlns:a16="http://schemas.microsoft.com/office/drawing/2014/main" id="{31D769EE-DBCF-CD4B-ADD2-0D6566793563}"/>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3023" b="14105"/>
            <a:stretch/>
          </p:blipFill>
          <p:spPr>
            <a:xfrm>
              <a:off x="4558839" y="3542821"/>
              <a:ext cx="2164641" cy="1198139"/>
            </a:xfrm>
            <a:prstGeom prst="rect">
              <a:avLst/>
            </a:prstGeom>
          </p:spPr>
        </p:pic>
      </p:grpSp>
      <p:graphicFrame>
        <p:nvGraphicFramePr>
          <p:cNvPr id="17" name="Table 16">
            <a:extLst>
              <a:ext uri="{FF2B5EF4-FFF2-40B4-BE49-F238E27FC236}">
                <a16:creationId xmlns:a16="http://schemas.microsoft.com/office/drawing/2014/main" id="{146FF0B9-7624-A48F-23D5-440E90B6D07F}"/>
              </a:ext>
            </a:extLst>
          </p:cNvPr>
          <p:cNvGraphicFramePr>
            <a:graphicFrameLocks noGrp="1"/>
          </p:cNvGraphicFramePr>
          <p:nvPr>
            <p:extLst>
              <p:ext uri="{D42A27DB-BD31-4B8C-83A1-F6EECF244321}">
                <p14:modId xmlns:p14="http://schemas.microsoft.com/office/powerpoint/2010/main" val="889880544"/>
              </p:ext>
            </p:extLst>
          </p:nvPr>
        </p:nvGraphicFramePr>
        <p:xfrm>
          <a:off x="7035967" y="3918607"/>
          <a:ext cx="3010452" cy="1713822"/>
        </p:xfrm>
        <a:graphic>
          <a:graphicData uri="http://schemas.openxmlformats.org/drawingml/2006/table">
            <a:tbl>
              <a:tblPr/>
              <a:tblGrid>
                <a:gridCol w="3010452">
                  <a:extLst>
                    <a:ext uri="{9D8B030D-6E8A-4147-A177-3AD203B41FA5}">
                      <a16:colId xmlns:a16="http://schemas.microsoft.com/office/drawing/2014/main" val="655564748"/>
                    </a:ext>
                  </a:extLst>
                </a:gridCol>
              </a:tblGrid>
              <a:tr h="616206">
                <a:tc>
                  <a:txBody>
                    <a:bodyPr/>
                    <a:lstStyle/>
                    <a:p>
                      <a:pPr algn="ctr" rtl="0" fontAlgn="base"/>
                      <a:r>
                        <a:rPr lang="en-US" sz="1300" b="1" i="0" dirty="0">
                          <a:solidFill>
                            <a:schemeClr val="bg1"/>
                          </a:solidFill>
                          <a:effectLst/>
                          <a:latin typeface="Arial" panose="020B0604020202020204" pitchFamily="34" charset="0"/>
                          <a:cs typeface="Arial" panose="020B0604020202020204" pitchFamily="34" charset="0"/>
                        </a:rPr>
                        <a:t>Labor Trafficking Vulnerabilities of Hotels​</a:t>
                      </a:r>
                      <a:endParaRPr lang="en-US" b="1"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64987688"/>
                  </a:ext>
                </a:extLst>
              </a:tr>
              <a:tr h="365872">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Travelling Sales Crews​</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378971878"/>
                  </a:ext>
                </a:extLst>
              </a:tr>
              <a:tr h="365872">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Hospitality​</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649554900"/>
                  </a:ext>
                </a:extLst>
              </a:tr>
              <a:tr h="365872">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Commercial Cleaning Services​</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676938833"/>
                  </a:ext>
                </a:extLst>
              </a:tr>
            </a:tbl>
          </a:graphicData>
        </a:graphic>
      </p:graphicFrame>
      <p:graphicFrame>
        <p:nvGraphicFramePr>
          <p:cNvPr id="18" name="Table 17">
            <a:extLst>
              <a:ext uri="{FF2B5EF4-FFF2-40B4-BE49-F238E27FC236}">
                <a16:creationId xmlns:a16="http://schemas.microsoft.com/office/drawing/2014/main" id="{BCC6F1A8-436B-4219-D1C2-08E6C99A3683}"/>
              </a:ext>
            </a:extLst>
          </p:cNvPr>
          <p:cNvGraphicFramePr>
            <a:graphicFrameLocks noGrp="1"/>
          </p:cNvGraphicFramePr>
          <p:nvPr>
            <p:extLst>
              <p:ext uri="{D42A27DB-BD31-4B8C-83A1-F6EECF244321}">
                <p14:modId xmlns:p14="http://schemas.microsoft.com/office/powerpoint/2010/main" val="4004227482"/>
              </p:ext>
            </p:extLst>
          </p:nvPr>
        </p:nvGraphicFramePr>
        <p:xfrm>
          <a:off x="1378668" y="3918607"/>
          <a:ext cx="3010452" cy="1642168"/>
        </p:xfrm>
        <a:graphic>
          <a:graphicData uri="http://schemas.openxmlformats.org/drawingml/2006/table">
            <a:tbl>
              <a:tblPr/>
              <a:tblGrid>
                <a:gridCol w="3010452">
                  <a:extLst>
                    <a:ext uri="{9D8B030D-6E8A-4147-A177-3AD203B41FA5}">
                      <a16:colId xmlns:a16="http://schemas.microsoft.com/office/drawing/2014/main" val="655564748"/>
                    </a:ext>
                  </a:extLst>
                </a:gridCol>
              </a:tblGrid>
              <a:tr h="590443">
                <a:tc>
                  <a:txBody>
                    <a:bodyPr/>
                    <a:lstStyle/>
                    <a:p>
                      <a:pPr algn="ctr" rtl="0" fontAlgn="base"/>
                      <a:r>
                        <a:rPr lang="en-US" sz="1300" b="1" i="0" dirty="0">
                          <a:solidFill>
                            <a:schemeClr val="bg1"/>
                          </a:solidFill>
                          <a:effectLst/>
                          <a:latin typeface="Arial" panose="020B0604020202020204" pitchFamily="34" charset="0"/>
                          <a:cs typeface="Arial" panose="020B0604020202020204" pitchFamily="34" charset="0"/>
                        </a:rPr>
                        <a:t>Sex Trafficking Vulnerabilities of Hotels​</a:t>
                      </a:r>
                      <a:endParaRPr lang="en-US" b="1"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64987688"/>
                  </a:ext>
                </a:extLst>
              </a:tr>
              <a:tr h="350575">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Escort Services​</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378971878"/>
                  </a:ext>
                </a:extLst>
              </a:tr>
              <a:tr h="350575">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Online Solicitation​</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649554900"/>
                  </a:ext>
                </a:extLst>
              </a:tr>
              <a:tr h="350575">
                <a:tc>
                  <a:txBody>
                    <a:bodyPr/>
                    <a:lstStyle/>
                    <a:p>
                      <a:pPr algn="ctr" rtl="0" fontAlgn="base"/>
                      <a:r>
                        <a:rPr lang="en-US" sz="1300" b="0" i="0" dirty="0">
                          <a:solidFill>
                            <a:schemeClr val="bg1"/>
                          </a:solidFill>
                          <a:effectLst/>
                          <a:latin typeface="Arial" panose="020B0604020202020204" pitchFamily="34" charset="0"/>
                          <a:cs typeface="Arial" panose="020B0604020202020204" pitchFamily="34" charset="0"/>
                        </a:rPr>
                        <a:t>Outdoor Solicitation​</a:t>
                      </a:r>
                      <a:endParaRPr lang="en-US" b="0" i="0" dirty="0">
                        <a:solidFill>
                          <a:schemeClr val="bg1"/>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676938833"/>
                  </a:ext>
                </a:extLst>
              </a:tr>
            </a:tbl>
          </a:graphicData>
        </a:graphic>
      </p:graphicFrame>
      <p:sp>
        <p:nvSpPr>
          <p:cNvPr id="2" name="TextBox 8">
            <a:extLst>
              <a:ext uri="{FF2B5EF4-FFF2-40B4-BE49-F238E27FC236}">
                <a16:creationId xmlns:a16="http://schemas.microsoft.com/office/drawing/2014/main" id="{5E8BDC51-768A-EA04-597D-0FB069FAC78C}"/>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85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BA756-2A83-C744-16CE-8AEBB30C4C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110AE2-8D5D-C659-8DB8-5B045540A96D}"/>
              </a:ext>
            </a:extLst>
          </p:cNvPr>
          <p:cNvSpPr>
            <a:spLocks noGrp="1"/>
          </p:cNvSpPr>
          <p:nvPr>
            <p:ph type="title"/>
          </p:nvPr>
        </p:nvSpPr>
        <p:spPr>
          <a:xfrm>
            <a:off x="457200" y="513023"/>
            <a:ext cx="11277600" cy="424732"/>
          </a:xfrm>
        </p:spPr>
        <p:txBody>
          <a:bodyPr/>
          <a:lstStyle/>
          <a:p>
            <a:pPr rtl="0" fontAlgn="base"/>
            <a:r>
              <a:rPr lang="en-US" sz="2400" b="1" dirty="0">
                <a:solidFill>
                  <a:srgbClr val="D64000"/>
                </a:solidFill>
                <a:latin typeface="Arial" panose="020B0604020202020204" pitchFamily="34" charset="0"/>
                <a:cs typeface="Arial" panose="020B0604020202020204" pitchFamily="34" charset="0"/>
              </a:rPr>
              <a:t>Industry trends</a:t>
            </a:r>
          </a:p>
        </p:txBody>
      </p:sp>
      <p:sp>
        <p:nvSpPr>
          <p:cNvPr id="6" name="Slide Number Placeholder 5">
            <a:extLst>
              <a:ext uri="{FF2B5EF4-FFF2-40B4-BE49-F238E27FC236}">
                <a16:creationId xmlns:a16="http://schemas.microsoft.com/office/drawing/2014/main" id="{287C57EC-CD6D-AD42-272B-6FE2641C0660}"/>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11</a:t>
            </a:fld>
            <a:endParaRPr lang="en-US" dirty="0"/>
          </a:p>
        </p:txBody>
      </p:sp>
      <p:sp>
        <p:nvSpPr>
          <p:cNvPr id="7" name="Rectangle 6">
            <a:extLst>
              <a:ext uri="{FF2B5EF4-FFF2-40B4-BE49-F238E27FC236}">
                <a16:creationId xmlns:a16="http://schemas.microsoft.com/office/drawing/2014/main" id="{7135C0B4-F099-DB1A-F53D-D94929F48083}"/>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283C58CC-64C9-D6A2-A52A-6C0A7D391F20}"/>
              </a:ext>
            </a:extLst>
          </p:cNvPr>
          <p:cNvSpPr txBox="1"/>
          <p:nvPr/>
        </p:nvSpPr>
        <p:spPr>
          <a:xfrm>
            <a:off x="457200" y="1270316"/>
            <a:ext cx="10977615" cy="2308324"/>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AHLA has model legislation they are proposing</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Indication of industry recognizing the increased risk landscape for hotels/motels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Proposed ordinance encompasses many of AHLA’s recommended provisions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Does more to hold hoteliers accountable by instituting a monetary fine and tracking federal law in  keeping the “should have known” requirement</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CE5AEFB6-6C09-8CBE-A9A5-B4D2DAD64E72}"/>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42" name="Picture 2">
            <a:extLst>
              <a:ext uri="{FF2B5EF4-FFF2-40B4-BE49-F238E27FC236}">
                <a16:creationId xmlns:a16="http://schemas.microsoft.com/office/drawing/2014/main" id="{9525B8E5-4219-CA56-F522-7CDBCDD4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4236387"/>
            <a:ext cx="46005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A32881A-6F7C-0246-3D9E-34CA08EEF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8" y="3627297"/>
            <a:ext cx="3314700" cy="2524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6B7B33A1-6725-0865-A099-69852C8B093C}"/>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4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4119-2E17-7F95-BF61-408E62221F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6C33BD-603E-7A01-EDD8-4F8D299913CB}"/>
              </a:ext>
            </a:extLst>
          </p:cNvPr>
          <p:cNvSpPr>
            <a:spLocks noGrp="1"/>
          </p:cNvSpPr>
          <p:nvPr>
            <p:ph type="title"/>
          </p:nvPr>
        </p:nvSpPr>
        <p:spPr>
          <a:xfrm>
            <a:off x="457200" y="342465"/>
            <a:ext cx="11277600" cy="424732"/>
          </a:xfrm>
        </p:spPr>
        <p:txBody>
          <a:bodyPr/>
          <a:lstStyle/>
          <a:p>
            <a:pPr rtl="0" fontAlgn="base"/>
            <a:r>
              <a:rPr lang="en-US" sz="2400" b="1" dirty="0">
                <a:solidFill>
                  <a:schemeClr val="tx2"/>
                </a:solidFill>
                <a:latin typeface="Arial" panose="020B0604020202020204" pitchFamily="34" charset="0"/>
                <a:cs typeface="Arial" panose="020B0604020202020204" pitchFamily="34" charset="0"/>
              </a:rPr>
              <a:t>Proposed hotel ordinance language training</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58C4ECD-0010-37B3-2273-FBCC4E060FB4}"/>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12</a:t>
            </a:fld>
            <a:endParaRPr lang="en-US" dirty="0"/>
          </a:p>
        </p:txBody>
      </p:sp>
      <p:sp>
        <p:nvSpPr>
          <p:cNvPr id="7" name="Rectangle 6">
            <a:extLst>
              <a:ext uri="{FF2B5EF4-FFF2-40B4-BE49-F238E27FC236}">
                <a16:creationId xmlns:a16="http://schemas.microsoft.com/office/drawing/2014/main" id="{9B0173ED-9C1E-1BE7-1CAF-F4D2DC900962}"/>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31D10778-D0C7-425C-E679-B01884E5C105}"/>
              </a:ext>
            </a:extLst>
          </p:cNvPr>
          <p:cNvSpPr txBox="1"/>
          <p:nvPr/>
        </p:nvSpPr>
        <p:spPr>
          <a:xfrm>
            <a:off x="457200" y="951138"/>
            <a:ext cx="11277600" cy="6463308"/>
          </a:xfrm>
          <a:prstGeom prst="rect">
            <a:avLst/>
          </a:prstGeom>
          <a:noFill/>
        </p:spPr>
        <p:txBody>
          <a:bodyPr wrap="square">
            <a:spAutoFit/>
          </a:bodyPr>
          <a:lstStyle/>
          <a:p>
            <a:pPr algn="ctr" rtl="0" fontAlgn="base"/>
            <a:r>
              <a:rPr lang="en-US" sz="1800" b="1" i="0" u="none" strike="noStrike" dirty="0">
                <a:solidFill>
                  <a:srgbClr val="000000"/>
                </a:solidFill>
                <a:effectLst/>
                <a:latin typeface="Arial" panose="020B0604020202020204" pitchFamily="34" charset="0"/>
                <a:cs typeface="Arial" panose="020B0604020202020204" pitchFamily="34" charset="0"/>
              </a:rPr>
              <a:t>Hotels must provide human trafficking training; certification of training required</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Hotel operators must provide training to each employee on how to identify human trafficking activities and victims, and how to safely report.</a:t>
            </a:r>
            <a:br>
              <a:rPr lang="en-US" sz="1800" b="0" i="0" u="none" strike="noStrike"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 Training has a 20 minute minimum, train new hires within 30 days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 training must include:</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88975" lvl="2" indent="-231775"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A general overview on human trafficking, definitions under federal law, information on how to identify individuals at risk of human trafficking, the difference between sex and labor trafficking within the hotel industry, the contact information on how to report to the National Human Trafficking Hotline and local law enforcement</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Free online training</a:t>
            </a:r>
            <a:r>
              <a:rPr lang="en-US" sz="1800" b="0" i="0" u="none" strike="noStrike" dirty="0">
                <a:solidFill>
                  <a:srgbClr val="000000"/>
                </a:solidFill>
                <a:effectLst/>
                <a:latin typeface="Arial" panose="020B0604020202020204" pitchFamily="34" charset="0"/>
                <a:cs typeface="Arial" panose="020B0604020202020204" pitchFamily="34" charset="0"/>
              </a:rPr>
              <a:t> available in English, Spanish and 15 other languages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Free in-person training</a:t>
            </a:r>
            <a:r>
              <a:rPr lang="en-US" sz="1800" b="0" i="0" u="none" strike="noStrike" dirty="0">
                <a:solidFill>
                  <a:srgbClr val="000000"/>
                </a:solidFill>
                <a:effectLst/>
                <a:latin typeface="Arial" panose="020B0604020202020204" pitchFamily="34" charset="0"/>
                <a:cs typeface="Arial" panose="020B0604020202020204" pitchFamily="34" charset="0"/>
              </a:rPr>
              <a:t> available in English and Spanish</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rPr>
            </a:br>
            <a:endParaRPr lang="en-US" b="0" i="0" dirty="0">
              <a:solidFill>
                <a:srgbClr val="000000"/>
              </a:solidFill>
              <a:effectLst/>
            </a:endParaRPr>
          </a:p>
          <a:p>
            <a:pPr algn="l" rtl="0" fontAlgn="base"/>
            <a:endParaRPr lang="en-US"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Clr>
                <a:schemeClr val="tx2"/>
              </a:buClr>
            </a:pPr>
            <a:endParaRPr lang="en-US" b="0" i="0" dirty="0">
              <a:solidFill>
                <a:srgbClr val="000000"/>
              </a:solidFill>
              <a:effectLst/>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5" name="Rectangle 1">
            <a:extLst>
              <a:ext uri="{FF2B5EF4-FFF2-40B4-BE49-F238E27FC236}">
                <a16:creationId xmlns:a16="http://schemas.microsoft.com/office/drawing/2014/main" id="{84790DDA-8301-0A0C-0700-D3F93A4AB712}"/>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8">
            <a:extLst>
              <a:ext uri="{FF2B5EF4-FFF2-40B4-BE49-F238E27FC236}">
                <a16:creationId xmlns:a16="http://schemas.microsoft.com/office/drawing/2014/main" id="{EE038EC3-E041-5070-AA53-67EFCD314178}"/>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8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F3764-9142-E2EB-96E9-2331A638F1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7D2825-1402-1D1D-10EF-AD75FA0C4818}"/>
              </a:ext>
            </a:extLst>
          </p:cNvPr>
          <p:cNvSpPr>
            <a:spLocks noGrp="1"/>
          </p:cNvSpPr>
          <p:nvPr>
            <p:ph type="title"/>
          </p:nvPr>
        </p:nvSpPr>
        <p:spPr>
          <a:xfrm>
            <a:off x="457200" y="523538"/>
            <a:ext cx="11277600" cy="424732"/>
          </a:xfrm>
        </p:spPr>
        <p:txBody>
          <a:bodyPr/>
          <a:lstStyle/>
          <a:p>
            <a:pPr rtl="0" fontAlgn="base"/>
            <a:r>
              <a:rPr lang="en-US" sz="2400" b="1" dirty="0">
                <a:solidFill>
                  <a:schemeClr val="tx2"/>
                </a:solidFill>
                <a:latin typeface="Arial" panose="020B0604020202020204" pitchFamily="34" charset="0"/>
                <a:cs typeface="Arial" panose="020B0604020202020204" pitchFamily="34" charset="0"/>
              </a:rPr>
              <a:t>Proposed hotel ordinance language training certification &amp; records</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CFF0E79-4E7C-164E-F4D6-AB7C1B018BEF}"/>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13</a:t>
            </a:fld>
            <a:endParaRPr lang="en-US" dirty="0"/>
          </a:p>
        </p:txBody>
      </p:sp>
      <p:sp>
        <p:nvSpPr>
          <p:cNvPr id="7" name="Rectangle 6">
            <a:extLst>
              <a:ext uri="{FF2B5EF4-FFF2-40B4-BE49-F238E27FC236}">
                <a16:creationId xmlns:a16="http://schemas.microsoft.com/office/drawing/2014/main" id="{09241EFE-4EB1-71DD-704B-5D8FF534F053}"/>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3E696CCD-F4E4-5EE7-F4B4-B9C9F7EB62C8}"/>
              </a:ext>
            </a:extLst>
          </p:cNvPr>
          <p:cNvSpPr txBox="1"/>
          <p:nvPr/>
        </p:nvSpPr>
        <p:spPr>
          <a:xfrm>
            <a:off x="457200" y="1270316"/>
            <a:ext cx="10977615" cy="4247317"/>
          </a:xfrm>
          <a:prstGeom prst="rect">
            <a:avLst/>
          </a:prstGeom>
          <a:noFill/>
        </p:spPr>
        <p:txBody>
          <a:bodyPr wrap="square">
            <a:spAutoFit/>
          </a:bodyPr>
          <a:lstStyle/>
          <a:p>
            <a:pPr algn="ctr" rtl="0" fontAlgn="base"/>
            <a:r>
              <a:rPr lang="en-US" sz="1800" b="1" i="0" u="none" strike="noStrike" dirty="0">
                <a:solidFill>
                  <a:srgbClr val="000000"/>
                </a:solidFill>
                <a:effectLst/>
                <a:latin typeface="Arial" panose="020B0604020202020204" pitchFamily="34" charset="0"/>
                <a:cs typeface="Arial" panose="020B0604020202020204" pitchFamily="34" charset="0"/>
              </a:rPr>
              <a:t>Hotels must provide human trafficking training; certification of training required</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288925" indent="-28892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 hotel operator must certify to the director annually that all employees have completed the required human trafficking training starting 3/31/2021. </a:t>
            </a:r>
            <a:br>
              <a:rPr lang="en-US" sz="1800" b="0" i="0" u="none" strike="noStrike"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88925" indent="-28892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 hotel operator must keep sufficient records to verify that all employees have in fact completed the training</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88925" indent="-28892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Records must be produced within 72 hours of a request by ARA/HPD</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88925" indent="-28892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ARA will collect certifications and enforce the ordinance by issuing citations for violations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88925" indent="-28892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HPD will also be able to issue citations if needed</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779A7481-9FA1-FC06-4D60-373C931FEF2E}"/>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8">
            <a:extLst>
              <a:ext uri="{FF2B5EF4-FFF2-40B4-BE49-F238E27FC236}">
                <a16:creationId xmlns:a16="http://schemas.microsoft.com/office/drawing/2014/main" id="{102E40B1-398A-1587-D751-2FC4633B5D29}"/>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12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521A0-0EDB-0AFA-0D3B-F728BD8F56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5858FF-254F-BA50-7859-D6BA5FCCDB16}"/>
              </a:ext>
            </a:extLst>
          </p:cNvPr>
          <p:cNvSpPr>
            <a:spLocks noGrp="1"/>
          </p:cNvSpPr>
          <p:nvPr>
            <p:ph type="title"/>
          </p:nvPr>
        </p:nvSpPr>
        <p:spPr>
          <a:xfrm>
            <a:off x="457200" y="458905"/>
            <a:ext cx="11277600" cy="424732"/>
          </a:xfrm>
        </p:spPr>
        <p:txBody>
          <a:bodyPr/>
          <a:lstStyle/>
          <a:p>
            <a:pPr rtl="0" fontAlgn="base"/>
            <a:r>
              <a:rPr lang="en-US" sz="2400" b="1" dirty="0">
                <a:solidFill>
                  <a:schemeClr val="tx2"/>
                </a:solidFill>
                <a:latin typeface="Arial" panose="020B0604020202020204" pitchFamily="34" charset="0"/>
                <a:cs typeface="Arial" panose="020B0604020202020204" pitchFamily="34" charset="0"/>
              </a:rPr>
              <a:t>Proposed hotel ordinance language sign posting</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638EDDC-C0AB-525D-3E79-3044759D817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14</a:t>
            </a:fld>
            <a:endParaRPr lang="en-US" dirty="0"/>
          </a:p>
        </p:txBody>
      </p:sp>
      <p:sp>
        <p:nvSpPr>
          <p:cNvPr id="7" name="Rectangle 6">
            <a:extLst>
              <a:ext uri="{FF2B5EF4-FFF2-40B4-BE49-F238E27FC236}">
                <a16:creationId xmlns:a16="http://schemas.microsoft.com/office/drawing/2014/main" id="{5671D120-44A3-5BBD-7E82-A7BC89B61BD5}"/>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FFE653A7-4170-E28D-2F11-27CE0F5EFA7B}"/>
              </a:ext>
            </a:extLst>
          </p:cNvPr>
          <p:cNvSpPr txBox="1"/>
          <p:nvPr/>
        </p:nvSpPr>
        <p:spPr>
          <a:xfrm>
            <a:off x="457200" y="942512"/>
            <a:ext cx="10977615" cy="6740307"/>
          </a:xfrm>
          <a:prstGeom prst="rect">
            <a:avLst/>
          </a:prstGeom>
          <a:noFill/>
        </p:spPr>
        <p:txBody>
          <a:bodyPr wrap="square">
            <a:spAutoFit/>
          </a:bodyPr>
          <a:lstStyle/>
          <a:p>
            <a:pPr algn="ctr" rtl="0" fontAlgn="base"/>
            <a:r>
              <a:rPr lang="en-US" sz="1800" b="1" i="0" u="none" strike="noStrike" dirty="0">
                <a:solidFill>
                  <a:srgbClr val="000000"/>
                </a:solidFill>
                <a:effectLst/>
                <a:latin typeface="Arial" panose="020B0604020202020204" pitchFamily="34" charset="0"/>
                <a:cs typeface="Arial" panose="020B0604020202020204" pitchFamily="34" charset="0"/>
              </a:rPr>
              <a:t>Display of Hotline Information and No Retaliation</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 following information must be displayed for employees in English and Spanish and in 10% of languages spoken by employees; city mandated sign will state:</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30238" lvl="2" indent="-173038"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Employees of the hotel receive annual human trafficking training</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30238" lvl="2" indent="-173038"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Common indicators for both sex and labor trafficking specific to hotels</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30238" lvl="2" indent="-173038"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Call the HPD Human Trafficking Unit[insert number], the National Human Trafficking Hotline at 1.888.373.7888  and if someone is in imminent danger, call 911, anonymous tips to police department  are possible</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30238" lvl="2" indent="-173038"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The National Human Trafficking Hotline is toll-free and available 24/7, can assist callers in over 200 languages, reports can be made anonymously also.</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630238" lvl="2" indent="-173038"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The ordinance does include a no retaliation clause to protect reporting employees</a:t>
            </a:r>
            <a:r>
              <a:rPr lang="en-US" b="0" i="0" dirty="0">
                <a:solidFill>
                  <a:srgbClr val="000000"/>
                </a:solidFill>
                <a:effectLst/>
                <a:latin typeface="Arial" panose="020B0604020202020204" pitchFamily="34" charset="0"/>
                <a:cs typeface="Arial" panose="020B0604020202020204" pitchFamily="34" charset="0"/>
              </a:rPr>
              <a:t>​.</a:t>
            </a:r>
          </a:p>
          <a:p>
            <a:pPr lvl="1" algn="ctr" fontAlgn="base"/>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algn="l" rtl="0" fontAlgn="base"/>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46A654BB-9F0E-9A0E-4A57-B2894698CED7}"/>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8">
            <a:extLst>
              <a:ext uri="{FF2B5EF4-FFF2-40B4-BE49-F238E27FC236}">
                <a16:creationId xmlns:a16="http://schemas.microsoft.com/office/drawing/2014/main" id="{9236BE16-213C-3D66-3DEB-BA88C0A24E4E}"/>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55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4A2D-26E1-0CA5-6C72-086EE6FA6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785033-0DF5-D4A0-53C8-BC6D77B45099}"/>
              </a:ext>
            </a:extLst>
          </p:cNvPr>
          <p:cNvSpPr>
            <a:spLocks noGrp="1"/>
          </p:cNvSpPr>
          <p:nvPr>
            <p:ph type="title"/>
          </p:nvPr>
        </p:nvSpPr>
        <p:spPr>
          <a:xfrm>
            <a:off x="457200" y="427104"/>
            <a:ext cx="11277600" cy="424732"/>
          </a:xfrm>
        </p:spPr>
        <p:txBody>
          <a:bodyPr/>
          <a:lstStyle/>
          <a:p>
            <a:pPr rtl="0" fontAlgn="base"/>
            <a:r>
              <a:rPr lang="en-US" sz="2400" b="1" dirty="0">
                <a:solidFill>
                  <a:schemeClr val="tx2"/>
                </a:solidFill>
                <a:latin typeface="Arial" panose="020B0604020202020204" pitchFamily="34" charset="0"/>
                <a:cs typeface="Arial" panose="020B0604020202020204" pitchFamily="34" charset="0"/>
              </a:rPr>
              <a:t>Proposed hotel ordinance language penalties</a:t>
            </a:r>
            <a:endParaRPr lang="en-US" sz="2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49D20D3-4A06-DC30-707C-9993BBEAF30B}"/>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15</a:t>
            </a:fld>
            <a:endParaRPr lang="en-US" dirty="0"/>
          </a:p>
        </p:txBody>
      </p:sp>
      <p:sp>
        <p:nvSpPr>
          <p:cNvPr id="7" name="Rectangle 6">
            <a:extLst>
              <a:ext uri="{FF2B5EF4-FFF2-40B4-BE49-F238E27FC236}">
                <a16:creationId xmlns:a16="http://schemas.microsoft.com/office/drawing/2014/main" id="{923891BE-4B6A-0D44-0C5F-9623843E6D57}"/>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92E28DEF-C3CD-DDF8-7B42-353130A0CFAD}"/>
              </a:ext>
            </a:extLst>
          </p:cNvPr>
          <p:cNvSpPr txBox="1"/>
          <p:nvPr/>
        </p:nvSpPr>
        <p:spPr>
          <a:xfrm>
            <a:off x="457200" y="1080535"/>
            <a:ext cx="10977615" cy="4862870"/>
          </a:xfrm>
          <a:prstGeom prst="rect">
            <a:avLst/>
          </a:prstGeom>
          <a:noFill/>
        </p:spPr>
        <p:txBody>
          <a:bodyPr wrap="square">
            <a:spAutoFit/>
          </a:bodyPr>
          <a:lstStyle/>
          <a:p>
            <a:pPr algn="ctr" rtl="0" fontAlgn="base"/>
            <a:r>
              <a:rPr lang="en-US" sz="1800" b="1" i="0" u="none" strike="noStrike" dirty="0">
                <a:solidFill>
                  <a:srgbClr val="000000"/>
                </a:solidFill>
                <a:effectLst/>
                <a:latin typeface="Arial" panose="020B0604020202020204" pitchFamily="34" charset="0"/>
                <a:cs typeface="Arial" panose="020B0604020202020204" pitchFamily="34" charset="0"/>
              </a:rPr>
              <a:t>Penalty </a:t>
            </a:r>
          </a:p>
          <a:p>
            <a:pPr algn="ctr" rtl="0" fontAlgn="base"/>
            <a:r>
              <a:rPr lang="en-US" sz="1000" b="0" i="0" dirty="0">
                <a:solidFill>
                  <a:srgbClr val="000000"/>
                </a:solidFill>
                <a:effectLst/>
                <a:latin typeface="Arial" panose="020B0604020202020204" pitchFamily="34" charset="0"/>
                <a:cs typeface="Arial" panose="020B0604020202020204" pitchFamily="34" charset="0"/>
              </a:rPr>
              <a:t>(insert specifics below; examples are for illustrative purposes only)</a:t>
            </a:r>
            <a:br>
              <a:rPr lang="en-US" sz="1000" b="1" i="0" u="none" strike="noStrike" dirty="0">
                <a:solidFill>
                  <a:srgbClr val="000000"/>
                </a:solidFill>
                <a:effectLst/>
                <a:latin typeface="Arial" panose="020B0604020202020204" pitchFamily="34" charset="0"/>
                <a:cs typeface="Arial" panose="020B0604020202020204" pitchFamily="34" charset="0"/>
              </a:rPr>
            </a:br>
            <a:endParaRPr lang="en-US" sz="1000" b="1" i="0" u="none" strike="noStrike"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Each violation is punishable by a fine of $100 for first offense, $500 for future offenses.</a:t>
            </a:r>
            <a:br>
              <a:rPr lang="en-US" sz="1800" b="0" i="0" u="none" strike="noStrike"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Each day a violation continues constitutes a separate offense</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4 possible violations: don’t train and/or certify, failure to turn records over in 72 hours, no sign posting and no employee retaliation</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There is a  30 day period to cure violations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algn="ctr" rtl="0" fontAlgn="base"/>
            <a:r>
              <a:rPr lang="en-US" sz="1800" b="1" i="0" u="none" strike="noStrike" dirty="0">
                <a:solidFill>
                  <a:srgbClr val="000000"/>
                </a:solidFill>
                <a:effectLst/>
                <a:latin typeface="Arial" panose="020B0604020202020204" pitchFamily="34" charset="0"/>
                <a:cs typeface="Arial" panose="020B0604020202020204" pitchFamily="34" charset="0"/>
              </a:rPr>
              <a:t>Scenario – Extreme</a:t>
            </a:r>
          </a:p>
          <a:p>
            <a:pPr algn="ctr" rtl="0" fontAlgn="base"/>
            <a:r>
              <a:rPr lang="en-US" sz="1000" b="0" i="0" dirty="0">
                <a:solidFill>
                  <a:srgbClr val="000000"/>
                </a:solidFill>
                <a:effectLst/>
                <a:latin typeface="Arial" panose="020B0604020202020204" pitchFamily="34" charset="0"/>
                <a:cs typeface="Arial" panose="020B0604020202020204" pitchFamily="34" charset="0"/>
              </a:rPr>
              <a:t>​ (insert specifics below; examples are for illustrative purposes only)</a:t>
            </a:r>
            <a:br>
              <a:rPr lang="en-US" sz="1000" b="0" i="0" dirty="0">
                <a:solidFill>
                  <a:srgbClr val="000000"/>
                </a:solidFill>
                <a:effectLst/>
                <a:latin typeface="Arial" panose="020B0604020202020204" pitchFamily="34" charset="0"/>
                <a:cs typeface="Arial" panose="020B0604020202020204" pitchFamily="34" charset="0"/>
              </a:rPr>
            </a:br>
            <a:endParaRPr lang="en-US" sz="1000"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 hotel is in violation for 30 days </a:t>
            </a:r>
            <a:r>
              <a:rPr lang="en-US" sz="1800" b="0" i="0" dirty="0">
                <a:solidFill>
                  <a:srgbClr val="000000"/>
                </a:solidFill>
                <a:effectLst/>
                <a:latin typeface="Arial" panose="020B0604020202020204" pitchFamily="34" charset="0"/>
                <a:cs typeface="Arial" panose="020B0604020202020204" pitchFamily="34" charset="0"/>
              </a:rPr>
              <a:t>after the 30 day cure period</a:t>
            </a:r>
            <a:r>
              <a:rPr lang="en-US" sz="1800" b="0" i="0" u="none" strike="noStrike" dirty="0">
                <a:solidFill>
                  <a:srgbClr val="000000"/>
                </a:solidFill>
                <a:effectLst/>
                <a:latin typeface="Arial" panose="020B0604020202020204" pitchFamily="34" charset="0"/>
                <a:cs typeface="Arial" panose="020B0604020202020204" pitchFamily="34" charset="0"/>
              </a:rPr>
              <a:t> for each of the 4 offenses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1 day x 1st fine ($100) x 4 violations = $400 + 29 days x 2nd fine ($500) x 4 violations=$58,000 for a total of $58,400 in fines in just one month if a hotel fails to cure </a:t>
            </a:r>
            <a:r>
              <a:rPr lang="en-US" sz="1800" b="0" i="0" dirty="0">
                <a:solidFill>
                  <a:srgbClr val="000000"/>
                </a:solidFill>
                <a:effectLst/>
                <a:latin typeface="Arial" panose="020B0604020202020204" pitchFamily="34" charset="0"/>
                <a:cs typeface="Arial" panose="020B0604020202020204" pitchFamily="34" charset="0"/>
              </a:rPr>
              <a:t>and</a:t>
            </a:r>
            <a:r>
              <a:rPr lang="en-US" sz="1800" b="0" i="0" u="none" strike="noStrike" dirty="0">
                <a:solidFill>
                  <a:srgbClr val="000000"/>
                </a:solidFill>
                <a:effectLst/>
                <a:latin typeface="Arial" panose="020B0604020202020204" pitchFamily="34" charset="0"/>
                <a:cs typeface="Arial" panose="020B0604020202020204" pitchFamily="34" charset="0"/>
              </a:rPr>
              <a:t> ARA/HPD cites all daily.</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E2D8CE47-D9ED-17F8-56B2-DEECF9D8E253}"/>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8">
            <a:extLst>
              <a:ext uri="{FF2B5EF4-FFF2-40B4-BE49-F238E27FC236}">
                <a16:creationId xmlns:a16="http://schemas.microsoft.com/office/drawing/2014/main" id="{959B5CEF-E703-D80B-0B0B-50C26FA1E815}"/>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0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DF37-0169-9909-87E5-B059DB996A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9878EC-AF0B-38D4-DC91-E8E8E8A8C2B6}"/>
              </a:ext>
            </a:extLst>
          </p:cNvPr>
          <p:cNvSpPr>
            <a:spLocks noGrp="1"/>
          </p:cNvSpPr>
          <p:nvPr>
            <p:ph type="title"/>
          </p:nvPr>
        </p:nvSpPr>
        <p:spPr>
          <a:xfrm>
            <a:off x="457200" y="408762"/>
            <a:ext cx="11277600" cy="674031"/>
          </a:xfrm>
        </p:spPr>
        <p:txBody>
          <a:bodyPr/>
          <a:lstStyle/>
          <a:p>
            <a:pPr fontAlgn="base"/>
            <a:r>
              <a:rPr lang="en-US" sz="2400" b="1" dirty="0">
                <a:solidFill>
                  <a:schemeClr val="tx2"/>
                </a:solidFill>
                <a:latin typeface="Arial" panose="020B0604020202020204" pitchFamily="34" charset="0"/>
                <a:cs typeface="Arial" panose="020B0604020202020204" pitchFamily="34" charset="0"/>
              </a:rPr>
              <a:t>Proposed hotel ordinance language cost to city and conclusion</a:t>
            </a:r>
            <a:br>
              <a:rPr lang="en-US" sz="2400" dirty="0">
                <a:solidFill>
                  <a:schemeClr val="tx2"/>
                </a:solidFill>
              </a:rPr>
            </a:br>
            <a:r>
              <a:rPr lang="en-US" sz="1800" b="0" i="0" dirty="0">
                <a:solidFill>
                  <a:srgbClr val="000000"/>
                </a:solidFill>
                <a:effectLst/>
                <a:latin typeface="Arial" panose="020B0604020202020204" pitchFamily="34" charset="0"/>
                <a:cs typeface="Arial" panose="020B0604020202020204" pitchFamily="34" charset="0"/>
              </a:rPr>
              <a:t>(insert specifics below; examples are for illustrative purposes only)​</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DA38818-6C45-970A-3F4A-249D8944F649}"/>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16</a:t>
            </a:fld>
            <a:endParaRPr lang="en-US" dirty="0"/>
          </a:p>
        </p:txBody>
      </p:sp>
      <p:sp>
        <p:nvSpPr>
          <p:cNvPr id="7" name="Rectangle 6">
            <a:extLst>
              <a:ext uri="{FF2B5EF4-FFF2-40B4-BE49-F238E27FC236}">
                <a16:creationId xmlns:a16="http://schemas.microsoft.com/office/drawing/2014/main" id="{40C72C88-9C28-9183-2A97-43DD3BA5299F}"/>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65F2E1FE-CA03-6EBA-6B69-A7B61028C4C1}"/>
              </a:ext>
            </a:extLst>
          </p:cNvPr>
          <p:cNvSpPr txBox="1"/>
          <p:nvPr/>
        </p:nvSpPr>
        <p:spPr>
          <a:xfrm>
            <a:off x="457200" y="1270316"/>
            <a:ext cx="11277600" cy="5078313"/>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Costs below are built into existing approved budgets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$27,000 for one time ARA/HITS development</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ARA will allocate enforcement staff with a base annual salary of $51,000</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A portion of the salary will go toward enforcing this ordinance</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25% of time = $12,750</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One time sign translation cost of $861 for 6 languages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Estimated total cost = $40,611 year 1, ongoing annual cost of $12,750.</a:t>
            </a:r>
            <a:br>
              <a:rPr lang="en-US" sz="1800" b="0" i="0" u="none" strike="noStrike"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ROI, for $40,000 the city will have 80,000 additional eyes and ears empowered to report</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Only the 2nd city in U.S. to require trafficking training</a:t>
            </a:r>
            <a:r>
              <a:rPr lang="en-US" sz="1800" b="0" i="0" u="none" strike="noStrike" dirty="0">
                <a:solidFill>
                  <a:srgbClr val="000000"/>
                </a:solidFill>
                <a:effectLst/>
                <a:latin typeface="Arial" panose="020B0604020202020204" pitchFamily="34" charset="0"/>
                <a:cs typeface="Arial" panose="020B0604020202020204" pitchFamily="34" charset="0"/>
              </a:rPr>
              <a:t> after Baltimore, they are implementing their 2015 ordinance now.</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BBD0A22B-F8A0-6659-6C90-540D27F0B653}"/>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8">
            <a:extLst>
              <a:ext uri="{FF2B5EF4-FFF2-40B4-BE49-F238E27FC236}">
                <a16:creationId xmlns:a16="http://schemas.microsoft.com/office/drawing/2014/main" id="{D7CD87CC-F020-0B21-7CD9-5A8B6DF6CA73}"/>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6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8B96F-572A-8BCF-07F8-5AA528875085}"/>
              </a:ext>
            </a:extLst>
          </p:cNvPr>
          <p:cNvSpPr>
            <a:spLocks noGrp="1"/>
          </p:cNvSpPr>
          <p:nvPr>
            <p:ph type="title"/>
          </p:nvPr>
        </p:nvSpPr>
        <p:spPr>
          <a:xfrm>
            <a:off x="457200" y="471699"/>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What is human trafficking</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C3E87EC-AA98-0157-45C3-A5E3A3EC0F4F}"/>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2</a:t>
            </a:fld>
            <a:endParaRPr lang="en-US"/>
          </a:p>
        </p:txBody>
      </p:sp>
      <p:sp>
        <p:nvSpPr>
          <p:cNvPr id="2" name="Rectangle 1">
            <a:extLst>
              <a:ext uri="{FF2B5EF4-FFF2-40B4-BE49-F238E27FC236}">
                <a16:creationId xmlns:a16="http://schemas.microsoft.com/office/drawing/2014/main" id="{AD004CCD-DBA8-42B4-931C-0FEBC2C44415}"/>
              </a:ext>
            </a:extLst>
          </p:cNvPr>
          <p:cNvSpPr/>
          <p:nvPr/>
        </p:nvSpPr>
        <p:spPr>
          <a:xfrm>
            <a:off x="479193" y="1191930"/>
            <a:ext cx="3947950" cy="519437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ts val="2519"/>
              </a:lnSpc>
              <a:spcBef>
                <a:spcPct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Sex trafficking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the use of force, fraud, or coercion to cause a commercial sex act.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Force, fraud or coercion is not needed if it is a minor. </a:t>
            </a:r>
          </a:p>
          <a:p>
            <a:pPr marL="0" marR="0" lvl="0" indent="0" defTabSz="914400" rtl="0" eaLnBrk="1" fontAlgn="auto" latinLnBrk="0" hangingPunct="1">
              <a:lnSpc>
                <a:spcPts val="2519"/>
              </a:lnSpc>
              <a:spcBef>
                <a:spcPct val="0"/>
              </a:spcBef>
              <a:spcAft>
                <a:spcPts val="0"/>
              </a:spcAft>
              <a:buClrTx/>
              <a:buSzTx/>
              <a:buFontTx/>
              <a:buNone/>
              <a:tabLst/>
              <a:defRPr/>
            </a:pPr>
            <a:endParaRPr lang="en-US" b="1" dirty="0">
              <a:solidFill>
                <a:srgbClr val="000000"/>
              </a:solidFill>
              <a:latin typeface="Arial" panose="020B0604020202020204" pitchFamily="34" charset="0"/>
              <a:cs typeface="Arial" panose="020B0604020202020204" pitchFamily="34" charset="0"/>
            </a:endParaRPr>
          </a:p>
          <a:p>
            <a:pPr marL="0" marR="0" lvl="0" indent="0" defTabSz="914400" rtl="0" eaLnBrk="1" fontAlgn="auto" latinLnBrk="0" hangingPunct="1">
              <a:lnSpc>
                <a:spcPts val="2519"/>
              </a:lnSpc>
              <a:spcBef>
                <a:spcPct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Labor Trafficking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the use of force, fraud, or coercion to compel a person for labor or services in involuntary servitude, peonage, debt bondage, or slavery</a:t>
            </a:r>
          </a:p>
          <a:p>
            <a:pPr marL="0" marR="0" lvl="0" indent="0" defTabSz="914400" rtl="0" eaLnBrk="1" fontAlgn="auto" latinLnBrk="0" hangingPunct="1">
              <a:lnSpc>
                <a:spcPts val="2519"/>
              </a:lnSpc>
              <a:spcBef>
                <a:spcPct val="0"/>
              </a:spcBef>
              <a:spcAft>
                <a:spcPts val="0"/>
              </a:spcAft>
              <a:buClrTx/>
              <a:buSzTx/>
              <a:buFontTx/>
              <a:buNone/>
              <a:tabLst/>
              <a:defRPr/>
            </a:pPr>
            <a:endParaRPr lang="en-US" dirty="0">
              <a:solidFill>
                <a:srgbClr val="000000"/>
              </a:solidFill>
              <a:latin typeface="Arial" panose="020B0604020202020204" pitchFamily="34" charset="0"/>
              <a:cs typeface="Arial" panose="020B0604020202020204" pitchFamily="34" charset="0"/>
            </a:endParaRPr>
          </a:p>
          <a:p>
            <a:pPr>
              <a:lnSpc>
                <a:spcPts val="2519"/>
              </a:lnSpc>
              <a:spcBef>
                <a:spcPct val="0"/>
              </a:spcBef>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difference between wage theft and labor trafficking is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freedom of movement</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ts val="2519"/>
              </a:lnSpc>
              <a:spcBef>
                <a:spcPct val="0"/>
              </a:spcBef>
              <a:spcAft>
                <a:spcPts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BA773BB-069B-4036-A7EC-FD7F28B476D7}"/>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9" name="TextBox 20">
            <a:extLst>
              <a:ext uri="{FF2B5EF4-FFF2-40B4-BE49-F238E27FC236}">
                <a16:creationId xmlns:a16="http://schemas.microsoft.com/office/drawing/2014/main" id="{9BC8071C-6014-5745-9BE8-C554EF4FEC62}"/>
              </a:ext>
            </a:extLst>
          </p:cNvPr>
          <p:cNvSpPr txBox="1"/>
          <p:nvPr/>
        </p:nvSpPr>
        <p:spPr>
          <a:xfrm>
            <a:off x="4308984" y="1912530"/>
            <a:ext cx="1285395" cy="3416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Protection</a:t>
            </a:r>
          </a:p>
        </p:txBody>
      </p:sp>
      <p:sp>
        <p:nvSpPr>
          <p:cNvPr id="10" name="TextBox 21">
            <a:extLst>
              <a:ext uri="{FF2B5EF4-FFF2-40B4-BE49-F238E27FC236}">
                <a16:creationId xmlns:a16="http://schemas.microsoft.com/office/drawing/2014/main" id="{C9D3815F-434E-3547-96A0-7008C92101D8}"/>
              </a:ext>
            </a:extLst>
          </p:cNvPr>
          <p:cNvSpPr txBox="1"/>
          <p:nvPr/>
        </p:nvSpPr>
        <p:spPr>
          <a:xfrm>
            <a:off x="6467740" y="1894770"/>
            <a:ext cx="1415276" cy="34439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Love</a:t>
            </a:r>
          </a:p>
        </p:txBody>
      </p:sp>
      <p:sp>
        <p:nvSpPr>
          <p:cNvPr id="11" name="TextBox 23">
            <a:extLst>
              <a:ext uri="{FF2B5EF4-FFF2-40B4-BE49-F238E27FC236}">
                <a16:creationId xmlns:a16="http://schemas.microsoft.com/office/drawing/2014/main" id="{09E0DF45-E030-D24C-BD80-BF31A1B4CBB2}"/>
              </a:ext>
            </a:extLst>
          </p:cNvPr>
          <p:cNvSpPr txBox="1"/>
          <p:nvPr/>
        </p:nvSpPr>
        <p:spPr>
          <a:xfrm>
            <a:off x="5388362" y="1903352"/>
            <a:ext cx="1415276" cy="34439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Home</a:t>
            </a:r>
          </a:p>
        </p:txBody>
      </p:sp>
      <p:sp>
        <p:nvSpPr>
          <p:cNvPr id="13" name="Arrow: Right 12">
            <a:extLst>
              <a:ext uri="{FF2B5EF4-FFF2-40B4-BE49-F238E27FC236}">
                <a16:creationId xmlns:a16="http://schemas.microsoft.com/office/drawing/2014/main" id="{350FD22F-AE45-AEDA-C595-86C84192294E}"/>
              </a:ext>
            </a:extLst>
          </p:cNvPr>
          <p:cNvSpPr/>
          <p:nvPr/>
        </p:nvSpPr>
        <p:spPr>
          <a:xfrm>
            <a:off x="8072904" y="1197796"/>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18AFA72-6C67-1E77-1FEB-326C325970CF}"/>
              </a:ext>
            </a:extLst>
          </p:cNvPr>
          <p:cNvSpPr/>
          <p:nvPr/>
        </p:nvSpPr>
        <p:spPr>
          <a:xfrm>
            <a:off x="8097520" y="2161023"/>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455D9F-28A8-01A7-01CF-154A3153A100}"/>
              </a:ext>
            </a:extLst>
          </p:cNvPr>
          <p:cNvSpPr/>
          <p:nvPr/>
        </p:nvSpPr>
        <p:spPr>
          <a:xfrm>
            <a:off x="8097520" y="3094750"/>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C22FE5D-206F-D82C-D656-781F6915405A}"/>
              </a:ext>
            </a:extLst>
          </p:cNvPr>
          <p:cNvSpPr/>
          <p:nvPr/>
        </p:nvSpPr>
        <p:spPr>
          <a:xfrm>
            <a:off x="8097520" y="3978629"/>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5">
            <a:extLst>
              <a:ext uri="{FF2B5EF4-FFF2-40B4-BE49-F238E27FC236}">
                <a16:creationId xmlns:a16="http://schemas.microsoft.com/office/drawing/2014/main" id="{CC40BF36-E9E4-7E44-82F9-B00C735B32AE}"/>
              </a:ext>
            </a:extLst>
          </p:cNvPr>
          <p:cNvSpPr txBox="1"/>
          <p:nvPr/>
        </p:nvSpPr>
        <p:spPr>
          <a:xfrm>
            <a:off x="8072903" y="4719559"/>
            <a:ext cx="3745285" cy="83099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 maintain and assert control over victims to ensure compliance and meet the demand</a:t>
            </a:r>
          </a:p>
        </p:txBody>
      </p:sp>
      <p:sp>
        <p:nvSpPr>
          <p:cNvPr id="18" name="TextBox 17">
            <a:extLst>
              <a:ext uri="{FF2B5EF4-FFF2-40B4-BE49-F238E27FC236}">
                <a16:creationId xmlns:a16="http://schemas.microsoft.com/office/drawing/2014/main" id="{44431B3F-1F65-38FA-F8E0-C1F5EEC6E3BC}"/>
              </a:ext>
            </a:extLst>
          </p:cNvPr>
          <p:cNvSpPr txBox="1"/>
          <p:nvPr/>
        </p:nvSpPr>
        <p:spPr>
          <a:xfrm>
            <a:off x="9712960" y="1248661"/>
            <a:ext cx="1412240" cy="369332"/>
          </a:xfrm>
          <a:prstGeom prst="rect">
            <a:avLst/>
          </a:prstGeom>
          <a:noFill/>
        </p:spPr>
        <p:txBody>
          <a:bodyPr wrap="square" rtlCol="0">
            <a:spAutoFit/>
          </a:bodyPr>
          <a:lstStyle/>
          <a:p>
            <a:r>
              <a:rPr lang="en-US" dirty="0"/>
              <a:t>FEAR</a:t>
            </a:r>
          </a:p>
        </p:txBody>
      </p:sp>
      <p:sp>
        <p:nvSpPr>
          <p:cNvPr id="19" name="TextBox 18">
            <a:extLst>
              <a:ext uri="{FF2B5EF4-FFF2-40B4-BE49-F238E27FC236}">
                <a16:creationId xmlns:a16="http://schemas.microsoft.com/office/drawing/2014/main" id="{EF743DC9-5F9A-772D-27D1-5C37396553B4}"/>
              </a:ext>
            </a:extLst>
          </p:cNvPr>
          <p:cNvSpPr txBox="1"/>
          <p:nvPr/>
        </p:nvSpPr>
        <p:spPr>
          <a:xfrm>
            <a:off x="9696569" y="2218882"/>
            <a:ext cx="1412240" cy="369332"/>
          </a:xfrm>
          <a:prstGeom prst="rect">
            <a:avLst/>
          </a:prstGeom>
          <a:noFill/>
        </p:spPr>
        <p:txBody>
          <a:bodyPr wrap="square" rtlCol="0">
            <a:spAutoFit/>
          </a:bodyPr>
          <a:lstStyle/>
          <a:p>
            <a:r>
              <a:rPr lang="en-US" dirty="0"/>
              <a:t>VIOLENCE</a:t>
            </a:r>
          </a:p>
        </p:txBody>
      </p:sp>
      <p:sp>
        <p:nvSpPr>
          <p:cNvPr id="20" name="TextBox 19">
            <a:extLst>
              <a:ext uri="{FF2B5EF4-FFF2-40B4-BE49-F238E27FC236}">
                <a16:creationId xmlns:a16="http://schemas.microsoft.com/office/drawing/2014/main" id="{0020E615-3767-70A3-247C-E96C7AF5B42B}"/>
              </a:ext>
            </a:extLst>
          </p:cNvPr>
          <p:cNvSpPr txBox="1"/>
          <p:nvPr/>
        </p:nvSpPr>
        <p:spPr>
          <a:xfrm>
            <a:off x="9712960" y="3276699"/>
            <a:ext cx="1656080" cy="369332"/>
          </a:xfrm>
          <a:prstGeom prst="rect">
            <a:avLst/>
          </a:prstGeom>
          <a:noFill/>
        </p:spPr>
        <p:txBody>
          <a:bodyPr wrap="square" rtlCol="0">
            <a:spAutoFit/>
          </a:bodyPr>
          <a:lstStyle/>
          <a:p>
            <a:r>
              <a:rPr lang="en-US" dirty="0"/>
              <a:t>INTIMIDATION</a:t>
            </a:r>
          </a:p>
        </p:txBody>
      </p:sp>
      <p:sp>
        <p:nvSpPr>
          <p:cNvPr id="21" name="TextBox 20">
            <a:extLst>
              <a:ext uri="{FF2B5EF4-FFF2-40B4-BE49-F238E27FC236}">
                <a16:creationId xmlns:a16="http://schemas.microsoft.com/office/drawing/2014/main" id="{530D2E26-9357-E26D-8ECF-4F68D198022A}"/>
              </a:ext>
            </a:extLst>
          </p:cNvPr>
          <p:cNvSpPr txBox="1"/>
          <p:nvPr/>
        </p:nvSpPr>
        <p:spPr>
          <a:xfrm>
            <a:off x="9712960" y="4037622"/>
            <a:ext cx="1656080" cy="369332"/>
          </a:xfrm>
          <a:prstGeom prst="rect">
            <a:avLst/>
          </a:prstGeom>
          <a:noFill/>
        </p:spPr>
        <p:txBody>
          <a:bodyPr wrap="square" rtlCol="0">
            <a:spAutoFit/>
          </a:bodyPr>
          <a:lstStyle/>
          <a:p>
            <a:r>
              <a:rPr lang="en-US" dirty="0"/>
              <a:t>THREATS</a:t>
            </a:r>
          </a:p>
        </p:txBody>
      </p:sp>
      <p:pic>
        <p:nvPicPr>
          <p:cNvPr id="23" name="Graphic 22" descr="Medieval Tower with solid fill">
            <a:extLst>
              <a:ext uri="{FF2B5EF4-FFF2-40B4-BE49-F238E27FC236}">
                <a16:creationId xmlns:a16="http://schemas.microsoft.com/office/drawing/2014/main" id="{85A65E81-A42C-C3FA-DCC7-B1DC9C93D2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2108" y="972199"/>
            <a:ext cx="914400" cy="914400"/>
          </a:xfrm>
          <a:prstGeom prst="rect">
            <a:avLst/>
          </a:prstGeom>
        </p:spPr>
      </p:pic>
      <p:pic>
        <p:nvPicPr>
          <p:cNvPr id="25" name="Graphic 24" descr="Heart outline">
            <a:extLst>
              <a:ext uri="{FF2B5EF4-FFF2-40B4-BE49-F238E27FC236}">
                <a16:creationId xmlns:a16="http://schemas.microsoft.com/office/drawing/2014/main" id="{5F86702D-7ABE-B2B1-63A8-F843EAA409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8840" y="1132353"/>
            <a:ext cx="914400" cy="914400"/>
          </a:xfrm>
          <a:prstGeom prst="rect">
            <a:avLst/>
          </a:prstGeom>
        </p:spPr>
      </p:pic>
      <p:pic>
        <p:nvPicPr>
          <p:cNvPr id="27" name="Graphic 26" descr="Work from home house with solid fill">
            <a:extLst>
              <a:ext uri="{FF2B5EF4-FFF2-40B4-BE49-F238E27FC236}">
                <a16:creationId xmlns:a16="http://schemas.microsoft.com/office/drawing/2014/main" id="{1F6CA010-F817-EEDC-E5A6-F397709E6D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1887" y="1053798"/>
            <a:ext cx="914400" cy="914400"/>
          </a:xfrm>
          <a:prstGeom prst="rect">
            <a:avLst/>
          </a:prstGeom>
        </p:spPr>
      </p:pic>
      <p:pic>
        <p:nvPicPr>
          <p:cNvPr id="29" name="Graphic 28" descr="Mountain scene outline">
            <a:extLst>
              <a:ext uri="{FF2B5EF4-FFF2-40B4-BE49-F238E27FC236}">
                <a16:creationId xmlns:a16="http://schemas.microsoft.com/office/drawing/2014/main" id="{2737DE0E-6685-8177-E012-47CB9A01C1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553" y="2596001"/>
            <a:ext cx="914400" cy="914400"/>
          </a:xfrm>
          <a:prstGeom prst="rect">
            <a:avLst/>
          </a:prstGeom>
        </p:spPr>
      </p:pic>
      <p:pic>
        <p:nvPicPr>
          <p:cNvPr id="31" name="Graphic 30" descr="Remote work with solid fill">
            <a:extLst>
              <a:ext uri="{FF2B5EF4-FFF2-40B4-BE49-F238E27FC236}">
                <a16:creationId xmlns:a16="http://schemas.microsoft.com/office/drawing/2014/main" id="{F1307F1D-BFA5-1161-DB55-AAF17ACA60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73342" y="2701898"/>
            <a:ext cx="914400" cy="914400"/>
          </a:xfrm>
          <a:prstGeom prst="rect">
            <a:avLst/>
          </a:prstGeom>
        </p:spPr>
      </p:pic>
      <p:sp>
        <p:nvSpPr>
          <p:cNvPr id="32" name="TextBox 20">
            <a:extLst>
              <a:ext uri="{FF2B5EF4-FFF2-40B4-BE49-F238E27FC236}">
                <a16:creationId xmlns:a16="http://schemas.microsoft.com/office/drawing/2014/main" id="{0C5EC4A0-DA04-0CB3-A30F-CBC45E421EFC}"/>
              </a:ext>
            </a:extLst>
          </p:cNvPr>
          <p:cNvSpPr txBox="1"/>
          <p:nvPr/>
        </p:nvSpPr>
        <p:spPr>
          <a:xfrm>
            <a:off x="4640055" y="3469220"/>
            <a:ext cx="1285395" cy="3416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Ad</a:t>
            </a:r>
            <a:r>
              <a:rPr lang="en-US" sz="1200" dirty="0">
                <a:solidFill>
                  <a:srgbClr val="000000"/>
                </a:solidFill>
                <a:latin typeface="+mj-lt"/>
              </a:rPr>
              <a:t>venture</a:t>
            </a:r>
            <a:endParaRPr kumimoji="0" lang="en-US" sz="1200" b="0" i="0" u="none" strike="noStrike" kern="1200" cap="none" spc="0" normalizeH="0" baseline="0" noProof="0" dirty="0">
              <a:ln>
                <a:noFill/>
              </a:ln>
              <a:solidFill>
                <a:srgbClr val="000000"/>
              </a:solidFill>
              <a:effectLst/>
              <a:uLnTx/>
              <a:uFillTx/>
              <a:latin typeface="+mj-lt"/>
              <a:ea typeface="+mn-ea"/>
              <a:cs typeface="+mn-cs"/>
            </a:endParaRPr>
          </a:p>
        </p:txBody>
      </p:sp>
      <p:sp>
        <p:nvSpPr>
          <p:cNvPr id="33" name="TextBox 20">
            <a:extLst>
              <a:ext uri="{FF2B5EF4-FFF2-40B4-BE49-F238E27FC236}">
                <a16:creationId xmlns:a16="http://schemas.microsoft.com/office/drawing/2014/main" id="{30F73AEA-FD0C-C881-6826-1FE2648284F8}"/>
              </a:ext>
            </a:extLst>
          </p:cNvPr>
          <p:cNvSpPr txBox="1"/>
          <p:nvPr/>
        </p:nvSpPr>
        <p:spPr>
          <a:xfrm>
            <a:off x="6144842" y="3471636"/>
            <a:ext cx="1285395" cy="3416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Opportunity</a:t>
            </a:r>
          </a:p>
        </p:txBody>
      </p:sp>
      <p:pic>
        <p:nvPicPr>
          <p:cNvPr id="35" name="Graphic 34" descr="Formal Shirt with solid fill">
            <a:extLst>
              <a:ext uri="{FF2B5EF4-FFF2-40B4-BE49-F238E27FC236}">
                <a16:creationId xmlns:a16="http://schemas.microsoft.com/office/drawing/2014/main" id="{5246C883-DB30-7CD3-8B0A-1244D471D9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61684" y="4339600"/>
            <a:ext cx="914400" cy="914400"/>
          </a:xfrm>
          <a:prstGeom prst="rect">
            <a:avLst/>
          </a:prstGeom>
        </p:spPr>
      </p:pic>
      <p:pic>
        <p:nvPicPr>
          <p:cNvPr id="37" name="Graphic 36" descr="Flag with solid fill">
            <a:extLst>
              <a:ext uri="{FF2B5EF4-FFF2-40B4-BE49-F238E27FC236}">
                <a16:creationId xmlns:a16="http://schemas.microsoft.com/office/drawing/2014/main" id="{F86C501D-9F4E-C83C-B6FC-2AFE878EE8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49926" y="4208913"/>
            <a:ext cx="914400" cy="914400"/>
          </a:xfrm>
          <a:prstGeom prst="rect">
            <a:avLst/>
          </a:prstGeom>
        </p:spPr>
      </p:pic>
      <p:sp>
        <p:nvSpPr>
          <p:cNvPr id="38" name="TextBox 20">
            <a:extLst>
              <a:ext uri="{FF2B5EF4-FFF2-40B4-BE49-F238E27FC236}">
                <a16:creationId xmlns:a16="http://schemas.microsoft.com/office/drawing/2014/main" id="{3BBDF846-BBAA-4E6C-A531-BA30323D0100}"/>
              </a:ext>
            </a:extLst>
          </p:cNvPr>
          <p:cNvSpPr txBox="1"/>
          <p:nvPr/>
        </p:nvSpPr>
        <p:spPr>
          <a:xfrm>
            <a:off x="4743870" y="5119611"/>
            <a:ext cx="1285395" cy="34439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American dream</a:t>
            </a:r>
          </a:p>
        </p:txBody>
      </p:sp>
      <p:sp>
        <p:nvSpPr>
          <p:cNvPr id="39" name="TextBox 20">
            <a:extLst>
              <a:ext uri="{FF2B5EF4-FFF2-40B4-BE49-F238E27FC236}">
                <a16:creationId xmlns:a16="http://schemas.microsoft.com/office/drawing/2014/main" id="{CD83B825-5C6B-ECD8-A85A-A3B6A3678915}"/>
              </a:ext>
            </a:extLst>
          </p:cNvPr>
          <p:cNvSpPr txBox="1"/>
          <p:nvPr/>
        </p:nvSpPr>
        <p:spPr>
          <a:xfrm>
            <a:off x="6162736" y="5124968"/>
            <a:ext cx="1285395" cy="3416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3201"/>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mn-ea"/>
                <a:cs typeface="+mn-cs"/>
              </a:rPr>
              <a:t>Employment</a:t>
            </a:r>
          </a:p>
        </p:txBody>
      </p:sp>
      <p:sp>
        <p:nvSpPr>
          <p:cNvPr id="4" name="TextBox 8">
            <a:extLst>
              <a:ext uri="{FF2B5EF4-FFF2-40B4-BE49-F238E27FC236}">
                <a16:creationId xmlns:a16="http://schemas.microsoft.com/office/drawing/2014/main" id="{6865C437-3185-6C77-AF40-B2F8BBED1D18}"/>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3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382E4-EB17-8E0B-2324-1F708DA094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D5A9B9-DD38-96C4-8E58-627ABABCB3E6}"/>
              </a:ext>
            </a:extLst>
          </p:cNvPr>
          <p:cNvSpPr>
            <a:spLocks noGrp="1"/>
          </p:cNvSpPr>
          <p:nvPr>
            <p:ph type="title"/>
          </p:nvPr>
        </p:nvSpPr>
        <p:spPr>
          <a:xfrm>
            <a:off x="457200" y="626558"/>
            <a:ext cx="11277600" cy="433469"/>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What is human trafficking</a:t>
            </a:r>
            <a:br>
              <a:rPr lang="en-US" sz="2400" b="0" i="0" dirty="0">
                <a:solidFill>
                  <a:srgbClr val="000000"/>
                </a:solidFill>
                <a:effectLst/>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12DCF13-556E-69E5-91D1-31F3326C2ACD}"/>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3</a:t>
            </a:fld>
            <a:endParaRPr lang="en-US"/>
          </a:p>
        </p:txBody>
      </p:sp>
      <p:sp>
        <p:nvSpPr>
          <p:cNvPr id="7" name="Rectangle 6">
            <a:extLst>
              <a:ext uri="{FF2B5EF4-FFF2-40B4-BE49-F238E27FC236}">
                <a16:creationId xmlns:a16="http://schemas.microsoft.com/office/drawing/2014/main" id="{B42EE4A5-2B28-401A-DAEC-D2EB6DDD00B9}"/>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13" name="Arrow: Right 12">
            <a:extLst>
              <a:ext uri="{FF2B5EF4-FFF2-40B4-BE49-F238E27FC236}">
                <a16:creationId xmlns:a16="http://schemas.microsoft.com/office/drawing/2014/main" id="{C7C24DE4-F79A-C201-9B11-5E8F533FDAB5}"/>
              </a:ext>
            </a:extLst>
          </p:cNvPr>
          <p:cNvSpPr/>
          <p:nvPr/>
        </p:nvSpPr>
        <p:spPr>
          <a:xfrm>
            <a:off x="537149" y="1408800"/>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268BB27-0AD2-BBC5-5D48-E370F6971198}"/>
              </a:ext>
            </a:extLst>
          </p:cNvPr>
          <p:cNvSpPr/>
          <p:nvPr/>
        </p:nvSpPr>
        <p:spPr>
          <a:xfrm>
            <a:off x="537149" y="2416252"/>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202DFB1-6441-CF0C-89BE-C3D15ED9A656}"/>
              </a:ext>
            </a:extLst>
          </p:cNvPr>
          <p:cNvSpPr/>
          <p:nvPr/>
        </p:nvSpPr>
        <p:spPr>
          <a:xfrm>
            <a:off x="537149" y="3513097"/>
            <a:ext cx="1066800" cy="48505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6A7623-A53C-10FE-64B1-B09BBD794EB6}"/>
              </a:ext>
            </a:extLst>
          </p:cNvPr>
          <p:cNvSpPr txBox="1"/>
          <p:nvPr/>
        </p:nvSpPr>
        <p:spPr>
          <a:xfrm>
            <a:off x="457200" y="4355827"/>
            <a:ext cx="10599982" cy="1908215"/>
          </a:xfrm>
          <a:prstGeom prst="rect">
            <a:avLst/>
          </a:prstGeom>
          <a:noFill/>
        </p:spPr>
        <p:txBody>
          <a:bodyPr wrap="square">
            <a:spAutoFit/>
          </a:bodyPr>
          <a:lstStyle/>
          <a:p>
            <a:pPr algn="l" rtl="0" fontAlgn="base"/>
            <a:r>
              <a:rPr lang="en-US" sz="1800" b="0" i="0" u="none" strike="noStrike" dirty="0">
                <a:solidFill>
                  <a:srgbClr val="000000"/>
                </a:solidFill>
                <a:effectLst/>
                <a:latin typeface="Arial" panose="020B0604020202020204" pitchFamily="34" charset="0"/>
                <a:cs typeface="Arial" panose="020B0604020202020204" pitchFamily="34" charset="0"/>
              </a:rPr>
              <a:t>Potential human trafficking victims encounter the hospitality industry daily—whether they’re forced to engage in commercial sex, seeking safe refuge after fleeing their trafficker, living temporarily on-site, or being trafficked by the hotel</a:t>
            </a:r>
            <a:r>
              <a:rPr lang="en-US" dirty="0">
                <a:solidFill>
                  <a:srgbClr val="000000"/>
                </a:solidFill>
                <a:latin typeface="Arial" panose="020B0604020202020204" pitchFamily="34" charset="0"/>
                <a:cs typeface="Arial" panose="020B0604020202020204" pitchFamily="34" charset="0"/>
              </a:rPr>
              <a:t>.</a:t>
            </a:r>
            <a:br>
              <a:rPr lang="en-US" dirty="0">
                <a:solidFill>
                  <a:srgbClr val="000000"/>
                </a:solidFill>
                <a:latin typeface="Arial" panose="020B0604020202020204" pitchFamily="34" charset="0"/>
                <a:cs typeface="Arial" panose="020B0604020202020204" pitchFamily="34" charset="0"/>
              </a:rPr>
            </a:br>
            <a:endParaRPr lang="en-US" sz="1800" b="0" i="0" u="none" strike="noStrike" dirty="0">
              <a:solidFill>
                <a:srgbClr val="000000"/>
              </a:solidFill>
              <a:effectLst/>
              <a:latin typeface="Arial" panose="020B0604020202020204" pitchFamily="34" charset="0"/>
              <a:cs typeface="Arial" panose="020B0604020202020204" pitchFamily="34" charset="0"/>
            </a:endParaRPr>
          </a:p>
          <a:p>
            <a:pPr algn="l" rtl="0" fontAlgn="base"/>
            <a:r>
              <a:rPr lang="en-US" sz="1000" b="1" i="0" u="none" strike="noStrike" dirty="0">
                <a:solidFill>
                  <a:srgbClr val="000000"/>
                </a:solidFill>
                <a:effectLst/>
                <a:latin typeface="Arial" panose="020B0604020202020204" pitchFamily="34" charset="0"/>
                <a:cs typeface="Arial" panose="020B0604020202020204" pitchFamily="34" charset="0"/>
              </a:rPr>
              <a:t>Source</a:t>
            </a:r>
            <a:r>
              <a:rPr lang="en-US" sz="1000" b="0" i="0" u="none" strike="noStrike" dirty="0">
                <a:solidFill>
                  <a:srgbClr val="000000"/>
                </a:solidFill>
                <a:effectLst/>
                <a:latin typeface="Arial" panose="020B0604020202020204" pitchFamily="34" charset="0"/>
                <a:cs typeface="Arial" panose="020B0604020202020204" pitchFamily="34" charset="0"/>
              </a:rPr>
              <a:t>: On-Ramps, Intersections, and Exit Routes: A Roadmap for Systems and Industries to Prevent and Disrupt Human Trafficking: Hotels and Motels, pg. 16, </a:t>
            </a:r>
            <a:r>
              <a:rPr lang="en-US" sz="1000" b="0" i="0" u="sng" strike="noStrike" dirty="0">
                <a:solidFill>
                  <a:srgbClr val="AD1F1F"/>
                </a:solidFill>
                <a:effectLst/>
                <a:latin typeface="Arial" panose="020B0604020202020204" pitchFamily="34" charset="0"/>
                <a:cs typeface="Arial" panose="020B0604020202020204" pitchFamily="34" charset="0"/>
                <a:hlinkClick r:id="rId2"/>
              </a:rPr>
              <a:t>https://polarisproject.org/wp-content/uploads/2018/08/A-Roadmap-for-Systems-and-Industries-to-Prevent-and-Disrupt-Human-Trafficking-Hotels-and-Motels.pdf</a:t>
            </a:r>
            <a:r>
              <a:rPr lang="en-US" sz="1000" b="0" i="0" u="none" strike="noStrike" dirty="0">
                <a:solidFill>
                  <a:srgbClr val="000000"/>
                </a:solidFill>
                <a:effectLst/>
                <a:latin typeface="Arial" panose="020B0604020202020204" pitchFamily="34" charset="0"/>
                <a:cs typeface="Arial" panose="020B0604020202020204" pitchFamily="34" charset="0"/>
              </a:rPr>
              <a:t> (2018).</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2FC4BD-E7B4-5974-87F0-C2F91BB01A3E}"/>
              </a:ext>
            </a:extLst>
          </p:cNvPr>
          <p:cNvSpPr txBox="1"/>
          <p:nvPr/>
        </p:nvSpPr>
        <p:spPr>
          <a:xfrm>
            <a:off x="4129475" y="1339452"/>
            <a:ext cx="6968358"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cs typeface="Arial" panose="020B0604020202020204" pitchFamily="34" charset="0"/>
              </a:rPr>
              <a:t>of the respondents reported that commercial sex occurred at a hotel or motel</a:t>
            </a:r>
            <a:endParaRPr lang="en-US"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4CA7430-0FB7-0AAC-76C5-BC713F565FF2}"/>
              </a:ext>
            </a:extLst>
          </p:cNvPr>
          <p:cNvSpPr txBox="1"/>
          <p:nvPr/>
        </p:nvSpPr>
        <p:spPr>
          <a:xfrm>
            <a:off x="4171516" y="2416252"/>
            <a:ext cx="6968358"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cs typeface="Arial" panose="020B0604020202020204" pitchFamily="34" charset="0"/>
              </a:rPr>
              <a:t>of the respondents reported that hotels or motels were used during travel </a:t>
            </a:r>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9BAAB59-97B1-6C78-AEB3-AEEEDC534346}"/>
              </a:ext>
            </a:extLst>
          </p:cNvPr>
          <p:cNvSpPr txBox="1"/>
          <p:nvPr/>
        </p:nvSpPr>
        <p:spPr>
          <a:xfrm>
            <a:off x="4129475" y="3480834"/>
            <a:ext cx="6968358"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cs typeface="Arial" panose="020B0604020202020204" pitchFamily="34" charset="0"/>
              </a:rPr>
              <a:t>of the respondents reported that a trafficker housed a victim at a hotel</a:t>
            </a:r>
            <a:endParaRPr lang="en-US"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F953528-6525-EF90-B848-F1B790DE7262}"/>
              </a:ext>
            </a:extLst>
          </p:cNvPr>
          <p:cNvSpPr txBox="1"/>
          <p:nvPr/>
        </p:nvSpPr>
        <p:spPr>
          <a:xfrm>
            <a:off x="2230299" y="1326893"/>
            <a:ext cx="1570882" cy="769441"/>
          </a:xfrm>
          <a:prstGeom prst="rect">
            <a:avLst/>
          </a:prstGeom>
          <a:noFill/>
        </p:spPr>
        <p:txBody>
          <a:bodyPr wrap="square" rtlCol="0">
            <a:spAutoFit/>
          </a:bodyPr>
          <a:lstStyle/>
          <a:p>
            <a:r>
              <a:rPr lang="en-US" sz="4400" b="1" dirty="0">
                <a:solidFill>
                  <a:schemeClr val="tx2"/>
                </a:solidFill>
                <a:latin typeface="Arial" panose="020B0604020202020204" pitchFamily="34" charset="0"/>
                <a:cs typeface="Arial" panose="020B0604020202020204" pitchFamily="34" charset="0"/>
              </a:rPr>
              <a:t>80%</a:t>
            </a:r>
          </a:p>
        </p:txBody>
      </p:sp>
      <p:sp>
        <p:nvSpPr>
          <p:cNvPr id="36" name="TextBox 35">
            <a:extLst>
              <a:ext uri="{FF2B5EF4-FFF2-40B4-BE49-F238E27FC236}">
                <a16:creationId xmlns:a16="http://schemas.microsoft.com/office/drawing/2014/main" id="{938BDA7E-1368-5350-8EC6-3569450B03D5}"/>
              </a:ext>
            </a:extLst>
          </p:cNvPr>
          <p:cNvSpPr txBox="1"/>
          <p:nvPr/>
        </p:nvSpPr>
        <p:spPr>
          <a:xfrm>
            <a:off x="2272405" y="2323315"/>
            <a:ext cx="1478719" cy="769441"/>
          </a:xfrm>
          <a:prstGeom prst="rect">
            <a:avLst/>
          </a:prstGeom>
          <a:noFill/>
        </p:spPr>
        <p:txBody>
          <a:bodyPr wrap="square" rtlCol="0">
            <a:spAutoFit/>
          </a:bodyPr>
          <a:lstStyle/>
          <a:p>
            <a:r>
              <a:rPr lang="en-US" sz="4400" b="1" dirty="0">
                <a:solidFill>
                  <a:schemeClr val="tx2"/>
                </a:solidFill>
                <a:latin typeface="Arial" panose="020B0604020202020204" pitchFamily="34" charset="0"/>
                <a:cs typeface="Arial" panose="020B0604020202020204" pitchFamily="34" charset="0"/>
              </a:rPr>
              <a:t>69%</a:t>
            </a:r>
          </a:p>
        </p:txBody>
      </p:sp>
      <p:sp>
        <p:nvSpPr>
          <p:cNvPr id="40" name="TextBox 39">
            <a:extLst>
              <a:ext uri="{FF2B5EF4-FFF2-40B4-BE49-F238E27FC236}">
                <a16:creationId xmlns:a16="http://schemas.microsoft.com/office/drawing/2014/main" id="{5C8EBEE5-AA06-889F-8121-4D12D4D1767A}"/>
              </a:ext>
            </a:extLst>
          </p:cNvPr>
          <p:cNvSpPr txBox="1"/>
          <p:nvPr/>
        </p:nvSpPr>
        <p:spPr>
          <a:xfrm>
            <a:off x="2238259" y="3406202"/>
            <a:ext cx="1562922" cy="769441"/>
          </a:xfrm>
          <a:prstGeom prst="rect">
            <a:avLst/>
          </a:prstGeom>
          <a:noFill/>
        </p:spPr>
        <p:txBody>
          <a:bodyPr wrap="square" rtlCol="0">
            <a:spAutoFit/>
          </a:bodyPr>
          <a:lstStyle/>
          <a:p>
            <a:r>
              <a:rPr lang="en-US" sz="4400" b="1" dirty="0">
                <a:solidFill>
                  <a:schemeClr val="tx2"/>
                </a:solidFill>
                <a:latin typeface="Arial" panose="020B0604020202020204" pitchFamily="34" charset="0"/>
                <a:cs typeface="Arial" panose="020B0604020202020204" pitchFamily="34" charset="0"/>
              </a:rPr>
              <a:t>20%</a:t>
            </a:r>
          </a:p>
        </p:txBody>
      </p:sp>
      <p:sp>
        <p:nvSpPr>
          <p:cNvPr id="2" name="TextBox 8">
            <a:extLst>
              <a:ext uri="{FF2B5EF4-FFF2-40B4-BE49-F238E27FC236}">
                <a16:creationId xmlns:a16="http://schemas.microsoft.com/office/drawing/2014/main" id="{D3010CC3-A9C7-F24C-D615-0C0B5F9DFD99}"/>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93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6B09F-DC1A-C9E3-B5AE-8BB8702776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740BC7-D9E3-3383-D4C4-AD325E0C3A38}"/>
              </a:ext>
            </a:extLst>
          </p:cNvPr>
          <p:cNvSpPr>
            <a:spLocks noGrp="1"/>
          </p:cNvSpPr>
          <p:nvPr>
            <p:ph type="title"/>
          </p:nvPr>
        </p:nvSpPr>
        <p:spPr>
          <a:xfrm>
            <a:off x="457200" y="516638"/>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Hotel vs. HPD Ops – Capacity Issue</a:t>
            </a:r>
            <a:endParaRPr 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C17F2E3-213C-84A9-D57C-68249A8A9E62}"/>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4</a:t>
            </a:fld>
            <a:endParaRPr lang="en-US" dirty="0"/>
          </a:p>
        </p:txBody>
      </p:sp>
      <p:sp>
        <p:nvSpPr>
          <p:cNvPr id="7" name="Rectangle 6">
            <a:extLst>
              <a:ext uri="{FF2B5EF4-FFF2-40B4-BE49-F238E27FC236}">
                <a16:creationId xmlns:a16="http://schemas.microsoft.com/office/drawing/2014/main" id="{E4356F75-52A8-EB81-7D9F-4E4D85DBCFD2}"/>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8E392E0D-30A6-E014-AADB-EC7E59A137A3}"/>
              </a:ext>
            </a:extLst>
          </p:cNvPr>
          <p:cNvSpPr txBox="1"/>
          <p:nvPr/>
        </p:nvSpPr>
        <p:spPr>
          <a:xfrm>
            <a:off x="565483" y="1412609"/>
            <a:ext cx="3823637" cy="3693319"/>
          </a:xfrm>
          <a:prstGeom prst="rect">
            <a:avLst/>
          </a:prstGeom>
          <a:noFill/>
        </p:spPr>
        <p:txBody>
          <a:bodyPr wrap="square">
            <a:spAutoFit/>
          </a:bodyPr>
          <a:lstStyle/>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524 hotels in Houston as identified by red dots</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269 operations conducted by HPD at 116 locations over 4 years identified by blue dots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Ops conducted through HPD connections, calls from hotels or hot spots for prostitution</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Ops resulted in 674 Vice charges and HPD encountered 74 victims</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8F93EE29-21AF-F72C-8D11-024B700F5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774" y="1157287"/>
            <a:ext cx="5876925" cy="4543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63B6F80E-621F-8841-F53F-6DF1D94C1AEC}"/>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03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E8C7-5FCB-3AE4-26AD-C0BF3E0497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E7F23D-1792-1E75-4018-35FB6479F01B}"/>
              </a:ext>
            </a:extLst>
          </p:cNvPr>
          <p:cNvSpPr>
            <a:spLocks noGrp="1"/>
          </p:cNvSpPr>
          <p:nvPr>
            <p:ph type="title"/>
          </p:nvPr>
        </p:nvSpPr>
        <p:spPr>
          <a:xfrm>
            <a:off x="457200" y="581328"/>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Hotel vs. HPD Ops – Capacity Issue</a:t>
            </a:r>
            <a:endParaRPr 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DEC3B9D-DE63-EA90-5EAB-0D768DCF0BC7}"/>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5</a:t>
            </a:fld>
            <a:endParaRPr lang="en-US" dirty="0"/>
          </a:p>
        </p:txBody>
      </p:sp>
      <p:sp>
        <p:nvSpPr>
          <p:cNvPr id="7" name="Rectangle 6">
            <a:extLst>
              <a:ext uri="{FF2B5EF4-FFF2-40B4-BE49-F238E27FC236}">
                <a16:creationId xmlns:a16="http://schemas.microsoft.com/office/drawing/2014/main" id="{18B00779-E5C9-5A44-1925-50E0337C9521}"/>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1C72A05D-16F5-47B8-4BAC-AAD0591CE206}"/>
              </a:ext>
            </a:extLst>
          </p:cNvPr>
          <p:cNvSpPr txBox="1"/>
          <p:nvPr/>
        </p:nvSpPr>
        <p:spPr>
          <a:xfrm>
            <a:off x="565483" y="1412609"/>
            <a:ext cx="3823637" cy="3970318"/>
          </a:xfrm>
          <a:prstGeom prst="rect">
            <a:avLst/>
          </a:prstGeom>
          <a:noFill/>
        </p:spPr>
        <p:txBody>
          <a:bodyPr wrap="square">
            <a:spAutoFit/>
          </a:bodyPr>
          <a:lstStyle/>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District Breakdown shows how many operations conducted in hotels in your districts</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Demonstrates need for more eyes and ears to report trafficking if you look at the hotels that HPD may not have the capacity to reach</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marL="173038" indent="-173038"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If tips are accurately reported, may increase HPD efficiency</a:t>
            </a: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110F1C4-DA29-013D-05C6-EEF7494502EE}"/>
              </a:ext>
            </a:extLst>
          </p:cNvPr>
          <p:cNvGraphicFramePr>
            <a:graphicFrameLocks noGrp="1"/>
          </p:cNvGraphicFramePr>
          <p:nvPr>
            <p:extLst>
              <p:ext uri="{D42A27DB-BD31-4B8C-83A1-F6EECF244321}">
                <p14:modId xmlns:p14="http://schemas.microsoft.com/office/powerpoint/2010/main" val="1433720567"/>
              </p:ext>
            </p:extLst>
          </p:nvPr>
        </p:nvGraphicFramePr>
        <p:xfrm>
          <a:off x="5091288" y="1351025"/>
          <a:ext cx="6170270" cy="4427197"/>
        </p:xfrm>
        <a:graphic>
          <a:graphicData uri="http://schemas.openxmlformats.org/drawingml/2006/table">
            <a:tbl>
              <a:tblPr/>
              <a:tblGrid>
                <a:gridCol w="1161463">
                  <a:extLst>
                    <a:ext uri="{9D8B030D-6E8A-4147-A177-3AD203B41FA5}">
                      <a16:colId xmlns:a16="http://schemas.microsoft.com/office/drawing/2014/main" val="4078164968"/>
                    </a:ext>
                  </a:extLst>
                </a:gridCol>
                <a:gridCol w="1717997">
                  <a:extLst>
                    <a:ext uri="{9D8B030D-6E8A-4147-A177-3AD203B41FA5}">
                      <a16:colId xmlns:a16="http://schemas.microsoft.com/office/drawing/2014/main" val="734334498"/>
                    </a:ext>
                  </a:extLst>
                </a:gridCol>
                <a:gridCol w="1645405">
                  <a:extLst>
                    <a:ext uri="{9D8B030D-6E8A-4147-A177-3AD203B41FA5}">
                      <a16:colId xmlns:a16="http://schemas.microsoft.com/office/drawing/2014/main" val="1381198314"/>
                    </a:ext>
                  </a:extLst>
                </a:gridCol>
                <a:gridCol w="1645405">
                  <a:extLst>
                    <a:ext uri="{9D8B030D-6E8A-4147-A177-3AD203B41FA5}">
                      <a16:colId xmlns:a16="http://schemas.microsoft.com/office/drawing/2014/main" val="248222680"/>
                    </a:ext>
                  </a:extLst>
                </a:gridCol>
              </a:tblGrid>
              <a:tr h="668294">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District​</a:t>
                      </a:r>
                      <a:endParaRPr lang="en-US" sz="1800" b="1" i="0" dirty="0">
                        <a:solidFill>
                          <a:schemeClr val="bg1"/>
                        </a:solidFill>
                        <a:effectLst/>
                        <a:latin typeface="Arial" panose="020B0604020202020204" pitchFamily="34" charset="0"/>
                        <a:cs typeface="Arial" panose="020B0604020202020204" pitchFamily="34" charset="0"/>
                      </a:endParaRPr>
                    </a:p>
                  </a:txBody>
                  <a:tcPr marL="89106" marR="89106" marT="44553" marB="44553"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Total # of Hotels/Motels/​</a:t>
                      </a:r>
                      <a:endParaRPr lang="en-US" sz="1800" b="1" i="0" dirty="0">
                        <a:solidFill>
                          <a:schemeClr val="bg1"/>
                        </a:solidFill>
                        <a:effectLst/>
                        <a:latin typeface="Arial" panose="020B0604020202020204" pitchFamily="34" charset="0"/>
                        <a:cs typeface="Arial" panose="020B0604020202020204" pitchFamily="34" charset="0"/>
                      </a:endParaRPr>
                    </a:p>
                    <a:p>
                      <a:pPr algn="ctr" fontAlgn="base"/>
                      <a:r>
                        <a:rPr lang="en-US" sz="1300" b="1" i="0" dirty="0">
                          <a:solidFill>
                            <a:schemeClr val="bg1"/>
                          </a:solidFill>
                          <a:effectLst/>
                          <a:latin typeface="Arial" panose="020B0604020202020204" pitchFamily="34" charset="0"/>
                          <a:cs typeface="Arial" panose="020B0604020202020204" pitchFamily="34" charset="0"/>
                        </a:rPr>
                        <a:t>Extended Stay​</a:t>
                      </a:r>
                      <a:endParaRPr lang="en-US" sz="1800" b="1" i="0" dirty="0">
                        <a:solidFill>
                          <a:schemeClr val="bg1"/>
                        </a:solidFill>
                        <a:effectLst/>
                        <a:latin typeface="Arial" panose="020B0604020202020204" pitchFamily="34" charset="0"/>
                        <a:cs typeface="Arial" panose="020B0604020202020204" pitchFamily="34" charset="0"/>
                      </a:endParaRPr>
                    </a:p>
                  </a:txBody>
                  <a:tcPr marL="89106" marR="89106" marT="44553" marB="4455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 Operations Occurred​</a:t>
                      </a:r>
                      <a:endParaRPr lang="en-US" sz="1800" b="1" i="0">
                        <a:solidFill>
                          <a:schemeClr val="bg1"/>
                        </a:solidFill>
                        <a:effectLst/>
                        <a:latin typeface="Arial" panose="020B0604020202020204" pitchFamily="34" charset="0"/>
                        <a:cs typeface="Arial" panose="020B0604020202020204" pitchFamily="34" charset="0"/>
                      </a:endParaRPr>
                    </a:p>
                  </a:txBody>
                  <a:tcPr marL="89106" marR="89106" marT="44553" marB="4455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 Not Occurred​</a:t>
                      </a:r>
                      <a:endParaRPr lang="en-US" sz="1800" b="1" i="0">
                        <a:solidFill>
                          <a:schemeClr val="bg1"/>
                        </a:solidFill>
                        <a:effectLst/>
                        <a:latin typeface="Arial" panose="020B0604020202020204" pitchFamily="34" charset="0"/>
                        <a:cs typeface="Arial" panose="020B0604020202020204" pitchFamily="34" charset="0"/>
                      </a:endParaRPr>
                    </a:p>
                  </a:txBody>
                  <a:tcPr marL="89106" marR="89106" marT="44553" marB="44553"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817081698"/>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A-Peck</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67</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10</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57</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233177822"/>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B-Davis</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81</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8</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73</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798428108"/>
                  </a:ext>
                </a:extLst>
              </a:tr>
              <a:tr h="282169">
                <a:tc>
                  <a:txBody>
                    <a:bodyPr/>
                    <a:lstStyle/>
                    <a:p>
                      <a:pPr algn="l" fontAlgn="base"/>
                      <a:r>
                        <a:rPr lang="en-US" sz="1300" b="1" i="0" dirty="0">
                          <a:solidFill>
                            <a:schemeClr val="bg1"/>
                          </a:solidFill>
                          <a:effectLst/>
                          <a:latin typeface="Arial" panose="020B0604020202020204" pitchFamily="34" charset="0"/>
                          <a:cs typeface="Arial" panose="020B0604020202020204" pitchFamily="34" charset="0"/>
                        </a:rPr>
                        <a:t>C-</a:t>
                      </a:r>
                      <a:r>
                        <a:rPr lang="en-US" sz="1300" b="1" i="0" dirty="0" err="1">
                          <a:solidFill>
                            <a:schemeClr val="bg1"/>
                          </a:solidFill>
                          <a:effectLst/>
                          <a:latin typeface="Arial" panose="020B0604020202020204" pitchFamily="34" charset="0"/>
                          <a:cs typeface="Arial" panose="020B0604020202020204" pitchFamily="34" charset="0"/>
                        </a:rPr>
                        <a:t>Kamin</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25</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5</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20</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266320627"/>
                  </a:ext>
                </a:extLst>
              </a:tr>
              <a:tr h="475231">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D-Evans-Shabazz</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43</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0</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43</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029204602"/>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E-Martin</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18</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3</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15</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844679701"/>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F-Thomas</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27</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10</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17</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23348588"/>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G-Travis</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62</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28</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34</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607321394"/>
                  </a:ext>
                </a:extLst>
              </a:tr>
              <a:tr h="475231">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H-Cisneros</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49</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2</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47</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885988476"/>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I-Gallegos</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82</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20</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62</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341178490"/>
                  </a:ext>
                </a:extLst>
              </a:tr>
              <a:tr h="282169">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J-Pollard</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33</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14</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19</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291698772"/>
                  </a:ext>
                </a:extLst>
              </a:tr>
              <a:tr h="475231">
                <a:tc>
                  <a:txBody>
                    <a:bodyPr/>
                    <a:lstStyle/>
                    <a:p>
                      <a:pPr algn="l" fontAlgn="base"/>
                      <a:r>
                        <a:rPr lang="en-US" sz="1300" b="1" i="0">
                          <a:solidFill>
                            <a:schemeClr val="bg1"/>
                          </a:solidFill>
                          <a:effectLst/>
                          <a:latin typeface="Arial" panose="020B0604020202020204" pitchFamily="34" charset="0"/>
                          <a:cs typeface="Arial" panose="020B0604020202020204" pitchFamily="34" charset="0"/>
                        </a:rPr>
                        <a:t>K-Castex-Tatum</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a:solidFill>
                            <a:schemeClr val="bg1"/>
                          </a:solidFill>
                          <a:effectLst/>
                          <a:latin typeface="Arial" panose="020B0604020202020204" pitchFamily="34" charset="0"/>
                          <a:cs typeface="Arial" panose="020B0604020202020204" pitchFamily="34" charset="0"/>
                        </a:rPr>
                        <a:t>37</a:t>
                      </a:r>
                      <a:r>
                        <a:rPr lang="en-US" sz="1300" b="0" i="0">
                          <a:solidFill>
                            <a:schemeClr val="bg1"/>
                          </a:solidFill>
                          <a:effectLst/>
                          <a:latin typeface="Arial" panose="020B0604020202020204" pitchFamily="34" charset="0"/>
                          <a:cs typeface="Arial" panose="020B0604020202020204" pitchFamily="34" charset="0"/>
                        </a:rPr>
                        <a:t>​</a:t>
                      </a:r>
                      <a:endParaRPr lang="en-US" sz="1800" b="0" i="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3</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base"/>
                      <a:r>
                        <a:rPr lang="en-US" sz="1300" b="1" i="0" dirty="0">
                          <a:solidFill>
                            <a:schemeClr val="bg1"/>
                          </a:solidFill>
                          <a:effectLst/>
                          <a:latin typeface="Arial" panose="020B0604020202020204" pitchFamily="34" charset="0"/>
                          <a:cs typeface="Arial" panose="020B0604020202020204" pitchFamily="34" charset="0"/>
                        </a:rPr>
                        <a:t>34</a:t>
                      </a:r>
                      <a:r>
                        <a:rPr lang="en-US" sz="1300" b="0" i="0" dirty="0">
                          <a:solidFill>
                            <a:schemeClr val="bg1"/>
                          </a:solidFill>
                          <a:effectLst/>
                          <a:latin typeface="Arial" panose="020B0604020202020204" pitchFamily="34" charset="0"/>
                          <a:cs typeface="Arial" panose="020B0604020202020204" pitchFamily="34" charset="0"/>
                        </a:rPr>
                        <a:t>​</a:t>
                      </a:r>
                      <a:endParaRPr lang="en-US" sz="1800" b="0" i="0" dirty="0">
                        <a:solidFill>
                          <a:schemeClr val="bg1"/>
                        </a:solidFill>
                        <a:effectLst/>
                        <a:latin typeface="Arial" panose="020B0604020202020204" pitchFamily="34" charset="0"/>
                        <a:cs typeface="Arial" panose="020B0604020202020204" pitchFamily="34" charset="0"/>
                      </a:endParaRPr>
                    </a:p>
                  </a:txBody>
                  <a:tcPr marL="89106" marR="89106" marT="44553" marB="44553">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590762379"/>
                  </a:ext>
                </a:extLst>
              </a:tr>
            </a:tbl>
          </a:graphicData>
        </a:graphic>
      </p:graphicFrame>
      <p:sp>
        <p:nvSpPr>
          <p:cNvPr id="5" name="Rectangle 1">
            <a:extLst>
              <a:ext uri="{FF2B5EF4-FFF2-40B4-BE49-F238E27FC236}">
                <a16:creationId xmlns:a16="http://schemas.microsoft.com/office/drawing/2014/main" id="{9F6CC19E-884B-0195-47AE-3BE5538A20B5}"/>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8">
            <a:extLst>
              <a:ext uri="{FF2B5EF4-FFF2-40B4-BE49-F238E27FC236}">
                <a16:creationId xmlns:a16="http://schemas.microsoft.com/office/drawing/2014/main" id="{759E05BA-DA47-7517-C2E8-806FE3FB3619}"/>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86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BB09-C9FC-96A6-81B0-8FD0292BE3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FC49CF-17AC-07C2-D716-3172B83E44A9}"/>
              </a:ext>
            </a:extLst>
          </p:cNvPr>
          <p:cNvSpPr>
            <a:spLocks noGrp="1"/>
          </p:cNvSpPr>
          <p:nvPr>
            <p:ph type="title"/>
          </p:nvPr>
        </p:nvSpPr>
        <p:spPr>
          <a:xfrm>
            <a:off x="457200" y="398120"/>
            <a:ext cx="11277600" cy="674031"/>
          </a:xfrm>
        </p:spPr>
        <p:txBody>
          <a:bodyPr/>
          <a:lstStyle/>
          <a:p>
            <a:pPr algn="ctr" rtl="0" fontAlgn="base"/>
            <a:r>
              <a:rPr lang="en-US" sz="2400" b="1" i="0" u="none" strike="noStrike" dirty="0">
                <a:solidFill>
                  <a:schemeClr val="tx2"/>
                </a:solidFill>
                <a:effectLst/>
                <a:latin typeface="Arial" panose="020B0604020202020204" pitchFamily="34" charset="0"/>
                <a:cs typeface="Arial" panose="020B0604020202020204" pitchFamily="34" charset="0"/>
              </a:rPr>
              <a:t>Local Ad Volume Data – Other Texas Cities</a:t>
            </a:r>
            <a:r>
              <a:rPr lang="en-US" sz="24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Range: May 1, 2019 – February 13, 2020</a:t>
            </a:r>
            <a:r>
              <a:rPr lang="en-US" sz="1800" b="0" i="0" dirty="0">
                <a:solidFill>
                  <a:srgbClr val="000000"/>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5F40066-07F3-ADE0-CFB4-D5D08D800432}"/>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6</a:t>
            </a:fld>
            <a:endParaRPr lang="en-US" dirty="0"/>
          </a:p>
        </p:txBody>
      </p:sp>
      <p:sp>
        <p:nvSpPr>
          <p:cNvPr id="7" name="Rectangle 6">
            <a:extLst>
              <a:ext uri="{FF2B5EF4-FFF2-40B4-BE49-F238E27FC236}">
                <a16:creationId xmlns:a16="http://schemas.microsoft.com/office/drawing/2014/main" id="{5E6834FA-051D-1885-FC6E-9B08CF957AAA}"/>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0D00F71F-4CF1-32A6-D11F-8974AC1BB1A2}"/>
              </a:ext>
            </a:extLst>
          </p:cNvPr>
          <p:cNvSpPr txBox="1"/>
          <p:nvPr/>
        </p:nvSpPr>
        <p:spPr>
          <a:xfrm>
            <a:off x="298383" y="1305915"/>
            <a:ext cx="5110632" cy="4524315"/>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C@R is tracking commercial sex ads across 4 online sites in Texas</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Houston has had 277,463 total ads over an 8 month period; 202,352 of the ads are unique</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These ads for illegal commercial sex are often posted by traffickers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They offer indoor prostitution services as opposed to outdoor/street level prostitution</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Indoor prostitution frequently occurs at or in hotels or motels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We are second to Dallas in number of ads</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B14807A7-91AD-6898-164D-93CB63F6D84F}"/>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hart 7">
            <a:extLst>
              <a:ext uri="{FF2B5EF4-FFF2-40B4-BE49-F238E27FC236}">
                <a16:creationId xmlns:a16="http://schemas.microsoft.com/office/drawing/2014/main" id="{A9F4C6F1-CE58-43C4-925C-5A396F2EBF43}"/>
              </a:ext>
            </a:extLst>
          </p:cNvPr>
          <p:cNvGraphicFramePr>
            <a:graphicFrameLocks/>
          </p:cNvGraphicFramePr>
          <p:nvPr>
            <p:extLst>
              <p:ext uri="{D42A27DB-BD31-4B8C-83A1-F6EECF244321}">
                <p14:modId xmlns:p14="http://schemas.microsoft.com/office/powerpoint/2010/main" val="2424196596"/>
              </p:ext>
            </p:extLst>
          </p:nvPr>
        </p:nvGraphicFramePr>
        <p:xfrm>
          <a:off x="5582999" y="1199769"/>
          <a:ext cx="5775541" cy="528781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8">
            <a:extLst>
              <a:ext uri="{FF2B5EF4-FFF2-40B4-BE49-F238E27FC236}">
                <a16:creationId xmlns:a16="http://schemas.microsoft.com/office/drawing/2014/main" id="{E7E50C1E-4E7F-6CBD-04AB-9276B9274E5E}"/>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79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2B0E-FC18-733E-EB82-E75AAEC3D6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E8180D-1E0B-DC6B-44D2-8242103DEAA4}"/>
              </a:ext>
            </a:extLst>
          </p:cNvPr>
          <p:cNvSpPr>
            <a:spLocks noGrp="1"/>
          </p:cNvSpPr>
          <p:nvPr>
            <p:ph type="title"/>
          </p:nvPr>
        </p:nvSpPr>
        <p:spPr>
          <a:xfrm>
            <a:off x="457200" y="406004"/>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Case Study - HSI vs. Patel – New Orleans </a:t>
            </a:r>
            <a:r>
              <a:rPr lang="en-US" sz="2400" b="0" i="0" dirty="0">
                <a:solidFill>
                  <a:srgbClr val="000000"/>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9AB8A0B-876F-2A7B-0DD5-4E3EF27CB383}"/>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7</a:t>
            </a:fld>
            <a:endParaRPr lang="en-US" dirty="0"/>
          </a:p>
        </p:txBody>
      </p:sp>
      <p:sp>
        <p:nvSpPr>
          <p:cNvPr id="7" name="Rectangle 6">
            <a:extLst>
              <a:ext uri="{FF2B5EF4-FFF2-40B4-BE49-F238E27FC236}">
                <a16:creationId xmlns:a16="http://schemas.microsoft.com/office/drawing/2014/main" id="{8D7173FD-965A-2AAE-E8CC-2F8335209117}"/>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2E31B364-3A64-28BE-17CA-C4746AE0B0D4}"/>
              </a:ext>
            </a:extLst>
          </p:cNvPr>
          <p:cNvSpPr txBox="1"/>
          <p:nvPr/>
        </p:nvSpPr>
        <p:spPr>
          <a:xfrm>
            <a:off x="457198" y="949780"/>
            <a:ext cx="5563401" cy="6186309"/>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HSI prosecuted case under TVPA –defendant plead guilty to knowingly benefitting from “participating in a venture that engaged in trafficking crimes.”</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Defendant motelier charged traffickers higher rates and would open the back gate to allow customers entry</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Defendant knew trafficker physically assaulted the victims, including a brutal beating of one with a large piece of wood while she screamed</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 defendant also saw the damage to the motel room including a broken toilet, a damaged sink and blood on the walls</a:t>
            </a:r>
            <a:r>
              <a:rPr lang="en-US" sz="1800" b="0" i="0" dirty="0">
                <a:solidFill>
                  <a:srgbClr val="000000"/>
                </a:solidFill>
                <a:effectLst/>
                <a:latin typeface="Arial" panose="020B0604020202020204" pitchFamily="34" charset="0"/>
                <a:cs typeface="Arial" panose="020B0604020202020204" pitchFamily="34" charset="0"/>
              </a:rPr>
              <a:t>​.</a:t>
            </a:r>
            <a:br>
              <a:rPr lang="en-US" sz="1800"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The defendant agreed not to call the police after being paid.</a:t>
            </a:r>
            <a:endParaRPr lang="en-US" b="0" i="0" dirty="0">
              <a:solidFill>
                <a:srgbClr val="000000"/>
              </a:solidFill>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CFA6B870-451B-E829-66CD-5257A1A0B4DF}"/>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0D3EC57-3530-478F-A481-CEEC69DBC594}"/>
              </a:ext>
            </a:extLst>
          </p:cNvPr>
          <p:cNvGrpSpPr/>
          <p:nvPr/>
        </p:nvGrpSpPr>
        <p:grpSpPr>
          <a:xfrm>
            <a:off x="6274914" y="949780"/>
            <a:ext cx="5563403" cy="4822255"/>
            <a:chOff x="6069168" y="1209265"/>
            <a:chExt cx="5181602" cy="3810412"/>
          </a:xfrm>
        </p:grpSpPr>
        <p:pic>
          <p:nvPicPr>
            <p:cNvPr id="9" name="Picture 8">
              <a:extLst>
                <a:ext uri="{FF2B5EF4-FFF2-40B4-BE49-F238E27FC236}">
                  <a16:creationId xmlns:a16="http://schemas.microsoft.com/office/drawing/2014/main" id="{79D9380D-1545-4F2D-81C0-5615498895AF}"/>
                </a:ext>
              </a:extLst>
            </p:cNvPr>
            <p:cNvPicPr>
              <a:picLocks noChangeAspect="1"/>
            </p:cNvPicPr>
            <p:nvPr/>
          </p:nvPicPr>
          <p:blipFill rotWithShape="1">
            <a:blip r:embed="rId2"/>
            <a:srcRect t="9167" r="2424"/>
            <a:stretch/>
          </p:blipFill>
          <p:spPr>
            <a:xfrm>
              <a:off x="6069168" y="1311609"/>
              <a:ext cx="5181601" cy="3708068"/>
            </a:xfrm>
            <a:prstGeom prst="rect">
              <a:avLst/>
            </a:prstGeom>
            <a:ln>
              <a:solidFill>
                <a:schemeClr val="tx1"/>
              </a:solidFill>
            </a:ln>
          </p:spPr>
        </p:pic>
        <p:pic>
          <p:nvPicPr>
            <p:cNvPr id="10" name="Picture 9">
              <a:extLst>
                <a:ext uri="{FF2B5EF4-FFF2-40B4-BE49-F238E27FC236}">
                  <a16:creationId xmlns:a16="http://schemas.microsoft.com/office/drawing/2014/main" id="{18E9B925-CFAF-4104-A8A9-01E45263E3CE}"/>
                </a:ext>
              </a:extLst>
            </p:cNvPr>
            <p:cNvPicPr>
              <a:picLocks noChangeAspect="1"/>
            </p:cNvPicPr>
            <p:nvPr/>
          </p:nvPicPr>
          <p:blipFill rotWithShape="1">
            <a:blip r:embed="rId2"/>
            <a:srcRect l="10783" t="10000" r="31134" b="80438"/>
            <a:stretch/>
          </p:blipFill>
          <p:spPr>
            <a:xfrm>
              <a:off x="6069169" y="1209265"/>
              <a:ext cx="5181601" cy="655769"/>
            </a:xfrm>
            <a:prstGeom prst="rect">
              <a:avLst/>
            </a:prstGeom>
            <a:ln>
              <a:solidFill>
                <a:schemeClr val="tx1"/>
              </a:solidFill>
            </a:ln>
          </p:spPr>
        </p:pic>
      </p:grpSp>
      <p:sp>
        <p:nvSpPr>
          <p:cNvPr id="8" name="TextBox 8">
            <a:extLst>
              <a:ext uri="{FF2B5EF4-FFF2-40B4-BE49-F238E27FC236}">
                <a16:creationId xmlns:a16="http://schemas.microsoft.com/office/drawing/2014/main" id="{6DB5634F-23EE-8458-03E0-1703F47ADFBC}"/>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40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4B430-B7F4-1EE2-C034-EE944C4EAC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E63F10-C6C2-E105-E154-A5F636FEA142}"/>
              </a:ext>
            </a:extLst>
          </p:cNvPr>
          <p:cNvSpPr>
            <a:spLocks noGrp="1"/>
          </p:cNvSpPr>
          <p:nvPr>
            <p:ph type="title"/>
          </p:nvPr>
        </p:nvSpPr>
        <p:spPr>
          <a:xfrm>
            <a:off x="457200" y="341786"/>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Case Study - Plainfield Inn - Houston</a:t>
            </a:r>
            <a:r>
              <a:rPr lang="en-US" sz="2400" b="0" i="0" dirty="0">
                <a:solidFill>
                  <a:schemeClr val="tx2"/>
                </a:solidFill>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659DFBD-E2E1-B18B-4AD6-71C415B508A4}"/>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8</a:t>
            </a:fld>
            <a:endParaRPr lang="en-US" dirty="0"/>
          </a:p>
        </p:txBody>
      </p:sp>
      <p:sp>
        <p:nvSpPr>
          <p:cNvPr id="7" name="Rectangle 6">
            <a:extLst>
              <a:ext uri="{FF2B5EF4-FFF2-40B4-BE49-F238E27FC236}">
                <a16:creationId xmlns:a16="http://schemas.microsoft.com/office/drawing/2014/main" id="{656D1A40-FD20-7629-3D1E-F6783DD987E0}"/>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1C8CB96B-6794-BF23-858F-6C0F58267155}"/>
              </a:ext>
            </a:extLst>
          </p:cNvPr>
          <p:cNvSpPr txBox="1"/>
          <p:nvPr/>
        </p:nvSpPr>
        <p:spPr>
          <a:xfrm>
            <a:off x="457198" y="949780"/>
            <a:ext cx="6668221" cy="6186309"/>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In a Chapter 125 nuisance and abatement suit, the State cited that from May 2014 through April 2016 there were over 400 calls for service to HPD at the Plainfield Inn, located off of the Bissonnet “track” which is known for street-level prostitution</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Calls for prostitution arrests, drug offenses, weapons offenses, armed robberies, and theft on premises</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A private civil suit was filed in 2017 by a victim’s mother after her minor daughter was found dead and was sex trafficked out of the Plainfield Inn</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The plaintiffs alleged traffickers used the Plainfield Inn as their base of operations and defendants tolerated these activities to acquire a steady stream of income.</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1" i="0" u="none" strike="noStrike" dirty="0">
                <a:solidFill>
                  <a:srgbClr val="000000"/>
                </a:solidFill>
                <a:effectLst/>
                <a:latin typeface="Arial" panose="020B0604020202020204" pitchFamily="34" charset="0"/>
                <a:cs typeface="Arial" panose="020B0604020202020204" pitchFamily="34" charset="0"/>
              </a:rPr>
              <a:t>Petitions stated that had the hotel employees been trained, the minor victim may have been rescued</a:t>
            </a:r>
            <a:r>
              <a:rPr lang="en-US" b="0" i="0" dirty="0">
                <a:solidFill>
                  <a:srgbClr val="000000"/>
                </a:solidFill>
                <a:effectLst/>
                <a:latin typeface="Arial" panose="020B0604020202020204" pitchFamily="34" charset="0"/>
                <a:cs typeface="Arial" panose="020B0604020202020204" pitchFamily="34" charset="0"/>
              </a:rPr>
              <a:t>​.</a:t>
            </a: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b="0" i="0" dirty="0">
                <a:solidFill>
                  <a:srgbClr val="000000"/>
                </a:solidFill>
                <a:effectLst/>
                <a:latin typeface="Arial" panose="020B0604020202020204" pitchFamily="34" charset="0"/>
                <a:cs typeface="Arial" panose="020B0604020202020204" pitchFamily="34" charset="0"/>
              </a:rPr>
              <a:t>​</a:t>
            </a:r>
          </a:p>
        </p:txBody>
      </p:sp>
      <p:sp>
        <p:nvSpPr>
          <p:cNvPr id="5" name="Rectangle 1">
            <a:extLst>
              <a:ext uri="{FF2B5EF4-FFF2-40B4-BE49-F238E27FC236}">
                <a16:creationId xmlns:a16="http://schemas.microsoft.com/office/drawing/2014/main" id="{0053E136-C539-E91F-E9CB-8A79E2439065}"/>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CA1DE12F-DD02-4F5F-0ACF-502E0D534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848" y="1077538"/>
            <a:ext cx="4742864" cy="37014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271F8B4C-2DFD-EC6B-C17B-02034B4247E8}"/>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49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B204-C39E-311B-877D-DF3E8255B6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3DA804-E439-E759-43D7-7463F91CADBC}"/>
              </a:ext>
            </a:extLst>
          </p:cNvPr>
          <p:cNvSpPr>
            <a:spLocks noGrp="1"/>
          </p:cNvSpPr>
          <p:nvPr>
            <p:ph type="title"/>
          </p:nvPr>
        </p:nvSpPr>
        <p:spPr>
          <a:xfrm>
            <a:off x="457200" y="366464"/>
            <a:ext cx="11277600" cy="424732"/>
          </a:xfrm>
        </p:spPr>
        <p:txBody>
          <a:bodyPr/>
          <a:lstStyle/>
          <a:p>
            <a:pPr rtl="0" fontAlgn="base"/>
            <a:r>
              <a:rPr lang="en-US" sz="2400" b="1" i="0" u="none" strike="noStrike" dirty="0">
                <a:solidFill>
                  <a:schemeClr val="tx2"/>
                </a:solidFill>
                <a:effectLst/>
                <a:latin typeface="Arial" panose="020B0604020202020204" pitchFamily="34" charset="0"/>
                <a:cs typeface="Arial" panose="020B0604020202020204" pitchFamily="34" charset="0"/>
              </a:rPr>
              <a:t>Case Study - Local Editorial and WSJ Article</a:t>
            </a:r>
            <a:r>
              <a:rPr lang="en-US" sz="2400" b="0" i="0" dirty="0">
                <a:solidFill>
                  <a:schemeClr val="tx2"/>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DA2C394-F522-92A1-85C2-0CCBA6EFDA22}"/>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9</a:t>
            </a:fld>
            <a:endParaRPr lang="en-US" dirty="0"/>
          </a:p>
        </p:txBody>
      </p:sp>
      <p:sp>
        <p:nvSpPr>
          <p:cNvPr id="7" name="Rectangle 6">
            <a:extLst>
              <a:ext uri="{FF2B5EF4-FFF2-40B4-BE49-F238E27FC236}">
                <a16:creationId xmlns:a16="http://schemas.microsoft.com/office/drawing/2014/main" id="{0D202010-EC8B-845E-E794-42D4ABC633ED}"/>
              </a:ext>
            </a:extLst>
          </p:cNvPr>
          <p:cNvSpPr/>
          <p:nvPr/>
        </p:nvSpPr>
        <p:spPr>
          <a:xfrm>
            <a:off x="457200" y="2982270"/>
            <a:ext cx="3264032" cy="3903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519"/>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FC07FBBB-B69E-C332-F489-6D1778BB8486}"/>
              </a:ext>
            </a:extLst>
          </p:cNvPr>
          <p:cNvSpPr txBox="1"/>
          <p:nvPr/>
        </p:nvSpPr>
        <p:spPr>
          <a:xfrm>
            <a:off x="457198" y="949780"/>
            <a:ext cx="6452560" cy="5909310"/>
          </a:xfrm>
          <a:prstGeom prst="rect">
            <a:avLst/>
          </a:prstGeom>
          <a:noFill/>
        </p:spPr>
        <p:txBody>
          <a:bodyPr wrap="square">
            <a:spAutoFit/>
          </a:bodyPr>
          <a:lstStyle/>
          <a:p>
            <a:pPr marL="231775" indent="-231775" algn="l" rtl="0" fontAlgn="base">
              <a:buClr>
                <a:schemeClr val="tx2"/>
              </a:buClr>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Chronicle Op-Ed reports several local chain hotels are subjects of litigation because trafficking occurred on-site and they did not report to law enforcement, promote staff awareness, or take substantive proactive steps to prevent it</a:t>
            </a:r>
            <a:r>
              <a:rPr lang="en-US" b="0" i="0" dirty="0">
                <a:effectLst/>
                <a:latin typeface="Arial" panose="020B0604020202020204" pitchFamily="34" charset="0"/>
                <a:cs typeface="Arial" panose="020B0604020202020204" pitchFamily="34" charset="0"/>
              </a:rPr>
              <a:t>​.</a:t>
            </a:r>
            <a:br>
              <a:rPr lang="en-US" b="0" i="0"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 a 15-year-old high school student identified as Jane Doe #6 says she was trafficked at the Comfort Inn and sold to buyers for more than a week</a:t>
            </a:r>
            <a:r>
              <a:rPr lang="en-US" b="0" i="0" dirty="0">
                <a:effectLst/>
                <a:latin typeface="Arial" panose="020B0604020202020204" pitchFamily="34" charset="0"/>
                <a:cs typeface="Arial" panose="020B0604020202020204" pitchFamily="34" charset="0"/>
              </a:rPr>
              <a:t>​.</a:t>
            </a:r>
            <a:br>
              <a:rPr lang="en-US" b="0" i="0"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Wall Street Journal reported that over 40 lawsuits have been filed nationwide against hotel chains on 3/5/2020</a:t>
            </a:r>
            <a:r>
              <a:rPr lang="en-US" b="0" i="0" dirty="0">
                <a:effectLst/>
                <a:latin typeface="Arial" panose="020B0604020202020204" pitchFamily="34" charset="0"/>
                <a:cs typeface="Arial" panose="020B0604020202020204" pitchFamily="34" charset="0"/>
              </a:rPr>
              <a:t>​.</a:t>
            </a:r>
            <a:br>
              <a:rPr lang="en-US" b="0" i="0" dirty="0">
                <a:effectLst/>
                <a:latin typeface="Arial" panose="020B0604020202020204" pitchFamily="34" charset="0"/>
                <a:cs typeface="Arial" panose="020B0604020202020204" pitchFamily="34" charset="0"/>
              </a:rPr>
            </a:br>
            <a:endParaRPr lang="en-US" b="0" i="0" dirty="0">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This ordinance will empower employees and protect victims from exploitation through increased reporting</a:t>
            </a:r>
            <a:r>
              <a:rPr lang="en-US" b="0" i="0" dirty="0">
                <a:effectLst/>
                <a:latin typeface="Arial" panose="020B0604020202020204" pitchFamily="34" charset="0"/>
                <a:cs typeface="Arial" panose="020B0604020202020204" pitchFamily="34" charset="0"/>
              </a:rPr>
              <a:t>​</a:t>
            </a:r>
          </a:p>
          <a:p>
            <a:pPr algn="l" rtl="0" fontAlgn="base">
              <a:buClr>
                <a:schemeClr val="tx2"/>
              </a:buClr>
            </a:pPr>
            <a:endParaRPr lang="en-US" b="0" i="0" dirty="0">
              <a:effectLst/>
              <a:latin typeface="Arial" panose="020B0604020202020204" pitchFamily="34" charset="0"/>
              <a:cs typeface="Arial" panose="020B0604020202020204" pitchFamily="34" charset="0"/>
            </a:endParaRPr>
          </a:p>
          <a:p>
            <a:pPr marL="231775" indent="-231775" algn="l" rtl="0" fontAlgn="base">
              <a:buClr>
                <a:schemeClr val="tx2"/>
              </a:buClr>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We cannot wait for litigation to change hotels’ behavior, the risks are too great.</a:t>
            </a:r>
            <a:endParaRPr lang="en-US" b="0" i="0" dirty="0">
              <a:effectLst/>
              <a:latin typeface="Arial" panose="020B0604020202020204" pitchFamily="34" charset="0"/>
              <a:cs typeface="Arial" panose="020B0604020202020204" pitchFamily="34" charset="0"/>
            </a:endParaRPr>
          </a:p>
          <a:p>
            <a:pPr algn="l" rtl="0" fontAlgn="base">
              <a:buClr>
                <a:schemeClr val="tx2"/>
              </a:buCl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en-US" b="0" i="0" dirty="0">
                <a:solidFill>
                  <a:srgbClr val="000000"/>
                </a:solidFill>
                <a:effectLst/>
                <a:latin typeface="Arial" panose="020B0604020202020204" pitchFamily="34" charset="0"/>
                <a:cs typeface="Arial" panose="020B0604020202020204" pitchFamily="34" charset="0"/>
              </a:rPr>
              <a:t>​</a:t>
            </a:r>
          </a:p>
        </p:txBody>
      </p:sp>
      <p:sp>
        <p:nvSpPr>
          <p:cNvPr id="5" name="Rectangle 1">
            <a:extLst>
              <a:ext uri="{FF2B5EF4-FFF2-40B4-BE49-F238E27FC236}">
                <a16:creationId xmlns:a16="http://schemas.microsoft.com/office/drawing/2014/main" id="{A3D6DB4E-35BE-E71D-47E5-C14C2D798A14}"/>
              </a:ext>
            </a:extLst>
          </p:cNvPr>
          <p:cNvSpPr>
            <a:spLocks noChangeArrowheads="1"/>
          </p:cNvSpPr>
          <p:nvPr/>
        </p:nvSpPr>
        <p:spPr bwMode="auto">
          <a:xfrm>
            <a:off x="3729038" y="1782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8D41DAB-2F49-4B24-877B-7F51CA56B6A4}"/>
              </a:ext>
            </a:extLst>
          </p:cNvPr>
          <p:cNvGrpSpPr/>
          <p:nvPr/>
        </p:nvGrpSpPr>
        <p:grpSpPr>
          <a:xfrm>
            <a:off x="7123870" y="1000774"/>
            <a:ext cx="4700119" cy="4734560"/>
            <a:chOff x="1635512" y="457200"/>
            <a:chExt cx="5984488" cy="7321106"/>
          </a:xfrm>
        </p:grpSpPr>
        <p:pic>
          <p:nvPicPr>
            <p:cNvPr id="8" name="Picture 7">
              <a:extLst>
                <a:ext uri="{FF2B5EF4-FFF2-40B4-BE49-F238E27FC236}">
                  <a16:creationId xmlns:a16="http://schemas.microsoft.com/office/drawing/2014/main" id="{8DBBE7FA-6F30-4740-834B-4BF7FA04AA54}"/>
                </a:ext>
              </a:extLst>
            </p:cNvPr>
            <p:cNvPicPr>
              <a:picLocks noChangeAspect="1"/>
            </p:cNvPicPr>
            <p:nvPr/>
          </p:nvPicPr>
          <p:blipFill rotWithShape="1">
            <a:blip r:embed="rId2"/>
            <a:srcRect r="32917" b="12136"/>
            <a:stretch/>
          </p:blipFill>
          <p:spPr>
            <a:xfrm>
              <a:off x="1635512" y="1752600"/>
              <a:ext cx="5984488" cy="6025706"/>
            </a:xfrm>
            <a:prstGeom prst="rect">
              <a:avLst/>
            </a:prstGeom>
            <a:ln w="3175">
              <a:solidFill>
                <a:schemeClr val="tx1"/>
              </a:solidFill>
            </a:ln>
          </p:spPr>
        </p:pic>
        <p:pic>
          <p:nvPicPr>
            <p:cNvPr id="9" name="Picture 8">
              <a:extLst>
                <a:ext uri="{FF2B5EF4-FFF2-40B4-BE49-F238E27FC236}">
                  <a16:creationId xmlns:a16="http://schemas.microsoft.com/office/drawing/2014/main" id="{966BFA7E-DCAB-4D14-92F2-101BBBF6DAF9}"/>
                </a:ext>
              </a:extLst>
            </p:cNvPr>
            <p:cNvPicPr>
              <a:picLocks noChangeAspect="1"/>
            </p:cNvPicPr>
            <p:nvPr/>
          </p:nvPicPr>
          <p:blipFill rotWithShape="1">
            <a:blip r:embed="rId3"/>
            <a:srcRect t="6666" r="32917" b="55556"/>
            <a:stretch/>
          </p:blipFill>
          <p:spPr>
            <a:xfrm>
              <a:off x="1635512" y="457200"/>
              <a:ext cx="5984488" cy="2590799"/>
            </a:xfrm>
            <a:prstGeom prst="rect">
              <a:avLst/>
            </a:prstGeom>
            <a:ln w="3175">
              <a:solidFill>
                <a:schemeClr val="tx1"/>
              </a:solidFill>
            </a:ln>
          </p:spPr>
        </p:pic>
      </p:grpSp>
      <p:sp>
        <p:nvSpPr>
          <p:cNvPr id="10" name="TextBox 8">
            <a:extLst>
              <a:ext uri="{FF2B5EF4-FFF2-40B4-BE49-F238E27FC236}">
                <a16:creationId xmlns:a16="http://schemas.microsoft.com/office/drawing/2014/main" id="{3FC099BD-BC05-EEE5-0CFE-FFFC5945FB33}"/>
              </a:ext>
            </a:extLst>
          </p:cNvPr>
          <p:cNvSpPr txBox="1"/>
          <p:nvPr/>
        </p:nvSpPr>
        <p:spPr>
          <a:xfrm>
            <a:off x="842873" y="6343871"/>
            <a:ext cx="6210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baseline="0" dirty="0">
                <a:latin typeface="Arial" panose="020B0604020202020204" pitchFamily="34" charset="0"/>
                <a:cs typeface="Arial" panose="020B0604020202020204" pitchFamily="34" charset="0"/>
              </a:rPr>
              <a:t>© City of Houston, Mayor’s Office, 2023. Used with permission.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728478"/>
      </p:ext>
    </p:extLst>
  </p:cSld>
  <p:clrMapOvr>
    <a:masterClrMapping/>
  </p:clrMapOvr>
</p:sld>
</file>

<file path=ppt/theme/theme1.xml><?xml version="1.0" encoding="utf-8"?>
<a:theme xmlns:a="http://schemas.openxmlformats.org/drawingml/2006/main" name="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Light_Template" id="{06A30D43-E7CD-0A4C-A04B-D5D118CA50E3}" vid="{B95C2F74-C600-4446-A30F-EFB948D3D6E3}"/>
    </a:ext>
  </a:extLst>
</a:theme>
</file>

<file path=ppt/theme/theme2.xml><?xml version="1.0" encoding="utf-8"?>
<a:theme xmlns:a="http://schemas.openxmlformats.org/drawingml/2006/main" name="1_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Light_Template" id="{06A30D43-E7CD-0A4C-A04B-D5D118CA50E3}" vid="{BAEE68F1-4FDA-F941-B613-7A31E497F0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lari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lari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FC50F1E5C6EC4B8C93B1F5DE99BC4C" ma:contentTypeVersion="14" ma:contentTypeDescription="Create a new document." ma:contentTypeScope="" ma:versionID="fe721d431384c1838d36f51b7f7b9786">
  <xsd:schema xmlns:xsd="http://www.w3.org/2001/XMLSchema" xmlns:xs="http://www.w3.org/2001/XMLSchema" xmlns:p="http://schemas.microsoft.com/office/2006/metadata/properties" xmlns:ns2="45b7d5eb-3fef-45ef-b8ae-06dcf41621e2" xmlns:ns3="a78cae46-45e4-44c2-a2f6-e425ed195998" targetNamespace="http://schemas.microsoft.com/office/2006/metadata/properties" ma:root="true" ma:fieldsID="357df51645a0f4bd9d4a711163c0a7d5" ns2:_="" ns3:_="">
    <xsd:import namespace="45b7d5eb-3fef-45ef-b8ae-06dcf41621e2"/>
    <xsd:import namespace="a78cae46-45e4-44c2-a2f6-e425ed1959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7d5eb-3fef-45ef-b8ae-06dcf4162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3a93e6a-eb94-4f22-847d-80c377548ab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s" ma:index="19" nillable="true" ma:displayName="Notes" ma:format="Dropdown" ma:internalName="Notes">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cae46-45e4-44c2-a2f6-e425ed1959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c6a59a3-efcb-4fbb-8b32-27e740f90808}" ma:internalName="TaxCatchAll" ma:showField="CatchAllData" ma:web="a78cae46-45e4-44c2-a2f6-e425ed195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8cae46-45e4-44c2-a2f6-e425ed195998" xsi:nil="true"/>
    <lcf76f155ced4ddcb4097134ff3c332f xmlns="45b7d5eb-3fef-45ef-b8ae-06dcf41621e2">
      <Terms xmlns="http://schemas.microsoft.com/office/infopath/2007/PartnerControls"/>
    </lcf76f155ced4ddcb4097134ff3c332f>
    <Notes xmlns="45b7d5eb-3fef-45ef-b8ae-06dcf41621e2" xsi:nil="true"/>
  </documentManagement>
</p:properties>
</file>

<file path=customXml/itemProps1.xml><?xml version="1.0" encoding="utf-8"?>
<ds:datastoreItem xmlns:ds="http://schemas.openxmlformats.org/officeDocument/2006/customXml" ds:itemID="{CBACA8E8-E007-4AD4-940A-74AB962629C5}">
  <ds:schemaRefs>
    <ds:schemaRef ds:uri="http://schemas.microsoft.com/sharepoint/v3/contenttype/forms"/>
  </ds:schemaRefs>
</ds:datastoreItem>
</file>

<file path=customXml/itemProps2.xml><?xml version="1.0" encoding="utf-8"?>
<ds:datastoreItem xmlns:ds="http://schemas.openxmlformats.org/officeDocument/2006/customXml" ds:itemID="{097FE2DE-FE49-4DF8-8266-60BEED2D5E3B}"/>
</file>

<file path=customXml/itemProps3.xml><?xml version="1.0" encoding="utf-8"?>
<ds:datastoreItem xmlns:ds="http://schemas.openxmlformats.org/officeDocument/2006/customXml" ds:itemID="{5BA6FF8C-A6DB-49F5-8307-2E108AE9D8D1}"/>
</file>

<file path=docProps/app.xml><?xml version="1.0" encoding="utf-8"?>
<Properties xmlns="http://schemas.openxmlformats.org/officeDocument/2006/extended-properties" xmlns:vt="http://schemas.openxmlformats.org/officeDocument/2006/docPropsVTypes">
  <Template>TR_Light_Template</Template>
  <TotalTime>19</TotalTime>
  <Words>2210</Words>
  <Application>Microsoft Office PowerPoint</Application>
  <PresentationFormat>Widescreen</PresentationFormat>
  <Paragraphs>269</Paragraphs>
  <Slides>16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Clario Black</vt:lpstr>
      <vt:lpstr>Clario</vt:lpstr>
      <vt:lpstr>Clario Thin</vt:lpstr>
      <vt:lpstr>Clario Air</vt:lpstr>
      <vt:lpstr>Times New Roman</vt:lpstr>
      <vt:lpstr>Clario Light</vt:lpstr>
      <vt:lpstr>Arial</vt:lpstr>
      <vt:lpstr>Calibri</vt:lpstr>
      <vt:lpstr>Clario Medium</vt:lpstr>
      <vt:lpstr>Segoe UI</vt:lpstr>
      <vt:lpstr>TR Theme 2024 Parent</vt:lpstr>
      <vt:lpstr>1_TR Theme 2024 Parent</vt:lpstr>
      <vt:lpstr>Hotel Ordinance  Presentation</vt:lpstr>
      <vt:lpstr>What is human trafficking</vt:lpstr>
      <vt:lpstr>What is human trafficking </vt:lpstr>
      <vt:lpstr>Hotel vs. HPD Ops – Capacity Issue</vt:lpstr>
      <vt:lpstr>Hotel vs. HPD Ops – Capacity Issue</vt:lpstr>
      <vt:lpstr>Local Ad Volume Data – Other Texas Cities​ Range: May 1, 2019 – February 13, 2020​</vt:lpstr>
      <vt:lpstr>Case Study - HSI vs. Patel – New Orleans ​</vt:lpstr>
      <vt:lpstr>Case Study - Plainfield Inn - Houston​​</vt:lpstr>
      <vt:lpstr>Case Study - Local Editorial and WSJ Article​</vt:lpstr>
      <vt:lpstr>Purpose of proposed ordinance</vt:lpstr>
      <vt:lpstr>Industry trends</vt:lpstr>
      <vt:lpstr>Proposed hotel ordinance language training</vt:lpstr>
      <vt:lpstr>Proposed hotel ordinance language training certification &amp; records</vt:lpstr>
      <vt:lpstr>Proposed hotel ordinance language sign posting</vt:lpstr>
      <vt:lpstr>Proposed hotel ordinance language penalties</vt:lpstr>
      <vt:lpstr>Proposed hotel ordinance language cost to city and conclusion (insert specifics below; examples are for illustrative purposes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Cameron (TR Institute)</dc:creator>
  <cp:lastModifiedBy>New, Cameron (TR Institute)</cp:lastModifiedBy>
  <cp:revision>1</cp:revision>
  <dcterms:created xsi:type="dcterms:W3CDTF">2024-11-11T11:55:48Z</dcterms:created>
  <dcterms:modified xsi:type="dcterms:W3CDTF">2024-11-11T12:14:58Z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0x0101003FFC50F1E5C6EC4B8C93B1F5DE99BC4C</vt:lpwstr>
  </property>
</Properties>
</file>